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352" r:id="rId2"/>
    <p:sldId id="256" r:id="rId3"/>
    <p:sldId id="257" r:id="rId4"/>
    <p:sldId id="346" r:id="rId5"/>
    <p:sldId id="351" r:id="rId6"/>
    <p:sldId id="347" r:id="rId7"/>
    <p:sldId id="348" r:id="rId8"/>
    <p:sldId id="349" r:id="rId9"/>
    <p:sldId id="350" r:id="rId10"/>
    <p:sldId id="344" r:id="rId11"/>
  </p:sldIdLst>
  <p:sldSz cx="12192000" cy="6858000"/>
  <p:notesSz cx="6858000" cy="9144000"/>
  <p:embeddedFontLst>
    <p:embeddedFont>
      <p:font typeface="Myriad Pro" panose="020B050303040302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srubkowski@gmail.com" initials="r" lastIdx="1" clrIdx="0">
    <p:extLst>
      <p:ext uri="{19B8F6BF-5375-455C-9EA6-DF929625EA0E}">
        <p15:presenceInfo xmlns:p15="http://schemas.microsoft.com/office/powerpoint/2012/main" userId="f8959c39bb61e3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A41"/>
    <a:srgbClr val="4EC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026" autoAdjust="0"/>
  </p:normalViewPr>
  <p:slideViewPr>
    <p:cSldViewPr snapToGrid="0" snapToObjects="1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0CAD36-FF0B-464F-A301-1813C6E0AFF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3E50E-F941-42BA-9FD1-F141DD88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095F5-49D2-44B5-BEC3-68EB40CAA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7386320" cy="6858000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E2407C-615B-4DE2-AD14-B67113847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125" y="1252800"/>
            <a:ext cx="4054475" cy="385163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4000" b="1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pl-PL" dirty="0"/>
              <a:t>TYTUŁ PREZENTACJI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D65F9-FBAC-4648-B5B4-772FE02F27D2}"/>
              </a:ext>
            </a:extLst>
          </p:cNvPr>
          <p:cNvSpPr txBox="1"/>
          <p:nvPr userDrawn="1"/>
        </p:nvSpPr>
        <p:spPr>
          <a:xfrm>
            <a:off x="616530" y="6061360"/>
            <a:ext cx="3957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defTabSz="914400" rtl="0" eaLnBrk="1" latinLnBrk="0" hangingPunct="1"/>
            <a:r>
              <a:rPr lang="pl-PL" b="1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www.irgit.pl</a:t>
            </a:r>
          </a:p>
        </p:txBody>
      </p:sp>
    </p:spTree>
    <p:extLst>
      <p:ext uri="{BB962C8B-B14F-4D97-AF65-F5344CB8AC3E}">
        <p14:creationId xmlns:p14="http://schemas.microsoft.com/office/powerpoint/2010/main" val="16836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8A38F1-186F-4260-BD76-FEA39048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870C20-E539-4C7D-AAB4-BE3367A9D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BFB13D-8010-434D-BFA2-E3E36DF1FBFC}"/>
              </a:ext>
            </a:extLst>
          </p:cNvPr>
          <p:cNvSpPr/>
          <p:nvPr userDrawn="1"/>
        </p:nvSpPr>
        <p:spPr>
          <a:xfrm>
            <a:off x="8468360" y="1935480"/>
            <a:ext cx="2095500" cy="2956560"/>
          </a:xfrm>
          <a:custGeom>
            <a:avLst/>
            <a:gdLst>
              <a:gd name="connsiteX0" fmla="*/ 0 w 2095500"/>
              <a:gd name="connsiteY0" fmla="*/ 0 h 2956560"/>
              <a:gd name="connsiteX1" fmla="*/ 1797685 w 2095500"/>
              <a:gd name="connsiteY1" fmla="*/ 0 h 2956560"/>
              <a:gd name="connsiteX2" fmla="*/ 1797685 w 2095500"/>
              <a:gd name="connsiteY2" fmla="*/ 104461 h 2956560"/>
              <a:gd name="connsiteX3" fmla="*/ 104461 w 2095500"/>
              <a:gd name="connsiteY3" fmla="*/ 104461 h 2956560"/>
              <a:gd name="connsiteX4" fmla="*/ 104461 w 2095500"/>
              <a:gd name="connsiteY4" fmla="*/ 2852099 h 2956560"/>
              <a:gd name="connsiteX5" fmla="*/ 1991039 w 2095500"/>
              <a:gd name="connsiteY5" fmla="*/ 2852099 h 2956560"/>
              <a:gd name="connsiteX6" fmla="*/ 1991039 w 2095500"/>
              <a:gd name="connsiteY6" fmla="*/ 326751 h 2956560"/>
              <a:gd name="connsiteX7" fmla="*/ 2095500 w 2095500"/>
              <a:gd name="connsiteY7" fmla="*/ 326751 h 2956560"/>
              <a:gd name="connsiteX8" fmla="*/ 2095500 w 2095500"/>
              <a:gd name="connsiteY8" fmla="*/ 2956560 h 2956560"/>
              <a:gd name="connsiteX9" fmla="*/ 0 w 2095500"/>
              <a:gd name="connsiteY9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956560">
                <a:moveTo>
                  <a:pt x="0" y="0"/>
                </a:moveTo>
                <a:lnTo>
                  <a:pt x="1797685" y="0"/>
                </a:lnTo>
                <a:lnTo>
                  <a:pt x="1797685" y="104461"/>
                </a:lnTo>
                <a:lnTo>
                  <a:pt x="104461" y="104461"/>
                </a:lnTo>
                <a:lnTo>
                  <a:pt x="104461" y="2852099"/>
                </a:lnTo>
                <a:lnTo>
                  <a:pt x="1991039" y="2852099"/>
                </a:lnTo>
                <a:lnTo>
                  <a:pt x="1991039" y="326751"/>
                </a:lnTo>
                <a:lnTo>
                  <a:pt x="2095500" y="326751"/>
                </a:lnTo>
                <a:lnTo>
                  <a:pt x="2095500" y="2956560"/>
                </a:lnTo>
                <a:lnTo>
                  <a:pt x="0" y="29565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0638F2-C621-6E4B-8F13-4D95133A6C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4119245"/>
            <a:ext cx="9657080" cy="564198"/>
          </a:xfrm>
        </p:spPr>
        <p:txBody>
          <a:bodyPr lIns="0" tIns="0" rIns="0" bIns="0" anchor="b">
            <a:noAutofit/>
          </a:bodyPr>
          <a:lstStyle>
            <a:lvl1pPr algn="r"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3A7A59A-A37E-49CC-B12D-4C16EBB0CF22}"/>
              </a:ext>
            </a:extLst>
          </p:cNvPr>
          <p:cNvSpPr/>
          <p:nvPr userDrawn="1"/>
        </p:nvSpPr>
        <p:spPr>
          <a:xfrm>
            <a:off x="10035540" y="1813155"/>
            <a:ext cx="638175" cy="694143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96D505-DFC3-494C-9E8D-1E24DBBFA53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615680" y="5018723"/>
            <a:ext cx="1917065" cy="315912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Data</a:t>
            </a:r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9DB1B81-E056-4EC8-B2D4-AA99D4085573}"/>
              </a:ext>
            </a:extLst>
          </p:cNvPr>
          <p:cNvSpPr/>
          <p:nvPr userDrawn="1"/>
        </p:nvSpPr>
        <p:spPr>
          <a:xfrm>
            <a:off x="10403235" y="4912360"/>
            <a:ext cx="1788765" cy="1945640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D57E8-9C90-4DB9-B4FC-40E5DBB2E0BA}"/>
              </a:ext>
            </a:extLst>
          </p:cNvPr>
          <p:cNvSpPr txBox="1"/>
          <p:nvPr userDrawn="1"/>
        </p:nvSpPr>
        <p:spPr>
          <a:xfrm>
            <a:off x="614461" y="6181927"/>
            <a:ext cx="35505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>
                <a:solidFill>
                  <a:srgbClr val="4F0A41"/>
                </a:solidFill>
              </a:rPr>
              <a:t>www.irgit.pl | irgit@irgit.pl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A049BC5-7B75-4E62-AB8B-4FBDE82D3F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371" y="578166"/>
            <a:ext cx="2540818" cy="8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72E5A-72FD-6644-9EF3-CD137EEA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38"/>
            <a:ext cx="11125200" cy="23748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AE5EBD-0F1F-B548-BF92-E22BAEBA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791919"/>
            <a:ext cx="11125200" cy="13787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92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5DF37-D389-E543-85D5-A645E72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91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A8EFA-AA4C-B048-97B4-16DBE5E3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D2BF24-637A-A14E-BD98-8CE72310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082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77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B81F8F-FE9D-4912-9520-DD854A707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143000"/>
            <a:ext cx="5486400" cy="5556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l-PL" dirty="0"/>
              <a:t>Nagłowek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7CD527-8157-4E85-9CE9-B7F47C3FC3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1143000"/>
            <a:ext cx="5486400" cy="555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pl-PL" dirty="0"/>
              <a:t>Nagłówek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ajd końc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A1756C-5306-4A1B-BC24-BF925DC0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533BB077-D132-41AE-AF7E-6B8FA4702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5972220"/>
            <a:ext cx="1511672" cy="4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328C137-E69F-514D-9266-482D6BD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9455DC-75A6-3B4D-BA5F-45814BE5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58240"/>
            <a:ext cx="11125200" cy="50187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1B756A-D40F-44A1-9913-463DF345C017}"/>
              </a:ext>
            </a:extLst>
          </p:cNvPr>
          <p:cNvGrpSpPr/>
          <p:nvPr userDrawn="1"/>
        </p:nvGrpSpPr>
        <p:grpSpPr>
          <a:xfrm>
            <a:off x="10694228" y="0"/>
            <a:ext cx="1497772" cy="634748"/>
            <a:chOff x="5347114" y="3111626"/>
            <a:chExt cx="1497772" cy="634748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B5E05F0-BCF6-4174-97EA-647015AA9446}"/>
                </a:ext>
              </a:extLst>
            </p:cNvPr>
            <p:cNvSpPr/>
            <p:nvPr userDrawn="1"/>
          </p:nvSpPr>
          <p:spPr>
            <a:xfrm>
              <a:off x="6311486" y="3111626"/>
              <a:ext cx="533400" cy="556259"/>
            </a:xfrm>
            <a:prstGeom prst="parallelogram">
              <a:avLst>
                <a:gd name="adj" fmla="val 77771"/>
              </a:avLst>
            </a:prstGeom>
            <a:solidFill>
              <a:srgbClr val="B00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4D3E75E3-7504-4414-904D-51CF23810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47114" y="3463009"/>
              <a:ext cx="890337" cy="28336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EAAC8E-86C6-434E-BFC3-41112E261739}"/>
              </a:ext>
            </a:extLst>
          </p:cNvPr>
          <p:cNvSpPr txBox="1"/>
          <p:nvPr userDrawn="1"/>
        </p:nvSpPr>
        <p:spPr>
          <a:xfrm>
            <a:off x="7543800" y="6451441"/>
            <a:ext cx="411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 defTabSz="914400" rtl="0" eaLnBrk="1" latinLnBrk="0" hangingPunct="1"/>
            <a:r>
              <a:rPr lang="pl-PL" sz="1200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IZBA ROZLICZENIOWA GIEŁD TOWAROWYCH S.A. | www.irgit.pl</a:t>
            </a:r>
          </a:p>
        </p:txBody>
      </p:sp>
    </p:spTree>
    <p:extLst>
      <p:ext uri="{BB962C8B-B14F-4D97-AF65-F5344CB8AC3E}">
        <p14:creationId xmlns:p14="http://schemas.microsoft.com/office/powerpoint/2010/main" val="13182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4" r:id="rId4"/>
    <p:sldLayoutId id="2147483650" r:id="rId5"/>
    <p:sldLayoutId id="2147483652" r:id="rId6"/>
    <p:sldLayoutId id="2147483659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216" userDrawn="1">
          <p15:clr>
            <a:srgbClr val="F26B43"/>
          </p15:clr>
        </p15:guide>
        <p15:guide id="4" orient="horz" pos="57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hyperlink" Target="mailto:testy@tge.p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.svg"/><Relationship Id="rId4" Type="http://schemas.openxmlformats.org/officeDocument/2006/relationships/image" Target="../media/image19.sv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939FE-0FCF-4A19-A048-120445F3D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lnSpcReduction="10000"/>
          </a:bodyPr>
          <a:lstStyle/>
          <a:p>
            <a:r>
              <a:rPr lang="pl-PL" dirty="0"/>
              <a:t>Testy procedury postępowania </a:t>
            </a:r>
            <a:br>
              <a:rPr lang="pl-PL" dirty="0"/>
            </a:br>
            <a:r>
              <a:rPr lang="pl-PL" dirty="0"/>
              <a:t>w sytuacji wystąpienia przypadku naruszenia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91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6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6CEB-6EC2-4B97-87A4-63F8C8BA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119245"/>
            <a:ext cx="9657080" cy="564198"/>
          </a:xfrm>
        </p:spPr>
        <p:txBody>
          <a:bodyPr/>
          <a:lstStyle/>
          <a:p>
            <a:r>
              <a:rPr lang="pl-PL" dirty="0"/>
              <a:t>Testy procedury postępowania </a:t>
            </a:r>
            <a:br>
              <a:rPr lang="pl-PL" dirty="0"/>
            </a:br>
            <a:r>
              <a:rPr lang="pl-PL" dirty="0"/>
              <a:t>w sytuacji wystąpienia przypadku naruszenia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1A5AE-893D-40C6-99DB-43DB0750B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33051-1A07-43A8-A5A1-CFFDCFEB8E53}"/>
              </a:ext>
            </a:extLst>
          </p:cNvPr>
          <p:cNvSpPr/>
          <p:nvPr/>
        </p:nvSpPr>
        <p:spPr>
          <a:xfrm>
            <a:off x="0" y="0"/>
            <a:ext cx="19327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CF57E-E2C0-4B7B-8E2C-E6A7B3C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40DA70C-4B87-48B6-87EB-2EC94658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67349"/>
              </p:ext>
            </p:extLst>
          </p:nvPr>
        </p:nvGraphicFramePr>
        <p:xfrm>
          <a:off x="533399" y="1396230"/>
          <a:ext cx="937952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19">
                  <a:extLst>
                    <a:ext uri="{9D8B030D-6E8A-4147-A177-3AD203B41FA5}">
                      <a16:colId xmlns:a16="http://schemas.microsoft.com/office/drawing/2014/main" val="3879850786"/>
                    </a:ext>
                  </a:extLst>
                </a:gridCol>
                <a:gridCol w="7990608">
                  <a:extLst>
                    <a:ext uri="{9D8B030D-6E8A-4147-A177-3AD203B41FA5}">
                      <a16:colId xmlns:a16="http://schemas.microsoft.com/office/drawing/2014/main" val="2100580902"/>
                    </a:ext>
                  </a:extLst>
                </a:gridCol>
              </a:tblGrid>
              <a:tr h="1149381">
                <a:tc>
                  <a:txBody>
                    <a:bodyPr/>
                    <a:lstStyle/>
                    <a:p>
                      <a:pPr algn="ctr"/>
                      <a:r>
                        <a:rPr lang="pl-PL" sz="7200" b="1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72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Założenia testów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72903"/>
                  </a:ext>
                </a:extLst>
              </a:tr>
              <a:tr h="1149381">
                <a:tc>
                  <a:txBody>
                    <a:bodyPr/>
                    <a:lstStyle/>
                    <a:p>
                      <a:pPr algn="ctr"/>
                      <a:r>
                        <a:rPr lang="pl-PL" sz="7200" b="1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GB" sz="72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Komunikacja z uczestnikami rynku podczas testów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89663"/>
                  </a:ext>
                </a:extLst>
              </a:tr>
              <a:tr h="1149381">
                <a:tc>
                  <a:txBody>
                    <a:bodyPr/>
                    <a:lstStyle/>
                    <a:p>
                      <a:pPr algn="ctr"/>
                      <a:r>
                        <a:rPr lang="pl-PL" sz="72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GB" sz="72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Harmonogram testów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714832"/>
                  </a:ext>
                </a:extLst>
              </a:tr>
              <a:tr h="1149381">
                <a:tc>
                  <a:txBody>
                    <a:bodyPr/>
                    <a:lstStyle/>
                    <a:p>
                      <a:pPr algn="ctr"/>
                      <a:r>
                        <a:rPr lang="pl-PL" sz="7200" b="1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GB" sz="72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Zgłoszenie uczestnictwa w testach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5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C3CA07-2C8E-41CB-ADDD-43CFFF61FB47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C6463-3D4A-4721-B906-9F723CC6A4C5}"/>
              </a:ext>
            </a:extLst>
          </p:cNvPr>
          <p:cNvSpPr txBox="1"/>
          <p:nvPr/>
        </p:nvSpPr>
        <p:spPr>
          <a:xfrm>
            <a:off x="542664" y="2698262"/>
            <a:ext cx="236258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*Od 1 kwietnia 2021 r. w regulacjach IRGiT wprowadzona została definicja „przypadku naruszenia”, która zastąpiła używane dotychczas pojęcie „niewypłacalności”</a:t>
            </a:r>
            <a:endParaRPr lang="en-GB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04347A-2C4F-49AF-85F4-448D8D84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040" y="0"/>
            <a:ext cx="8458560" cy="6160286"/>
          </a:xfrm>
          <a:prstGeom prst="parallelogram">
            <a:avLst>
              <a:gd name="adj" fmla="val 74216"/>
            </a:avLst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45EA5A6-0F13-4B4E-908B-024E7D6A7FA3}"/>
              </a:ext>
            </a:extLst>
          </p:cNvPr>
          <p:cNvSpPr/>
          <p:nvPr/>
        </p:nvSpPr>
        <p:spPr>
          <a:xfrm>
            <a:off x="-5969" y="4144470"/>
            <a:ext cx="2602019" cy="2713529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C02C7-4AD2-4D81-86BA-DA21ED93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Założenia testów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DA6A2B-A394-449F-8A80-E036B4DB7E8D}"/>
              </a:ext>
            </a:extLst>
          </p:cNvPr>
          <p:cNvSpPr txBox="1"/>
          <p:nvPr/>
        </p:nvSpPr>
        <p:spPr>
          <a:xfrm>
            <a:off x="542664" y="1360655"/>
            <a:ext cx="3576578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 testów procedury postępowania w sytuacji wystąpienia przypadku naruszenia*</a:t>
            </a:r>
            <a:endParaRPr lang="en-GB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55FD6-B154-4DA9-B194-562362D3ED07}"/>
              </a:ext>
            </a:extLst>
          </p:cNvPr>
          <p:cNvGrpSpPr/>
          <p:nvPr/>
        </p:nvGrpSpPr>
        <p:grpSpPr>
          <a:xfrm>
            <a:off x="5902739" y="3808954"/>
            <a:ext cx="5151870" cy="1142971"/>
            <a:chOff x="5902739" y="3808954"/>
            <a:chExt cx="5151870" cy="1142971"/>
          </a:xfrm>
        </p:grpSpPr>
        <p:sp>
          <p:nvSpPr>
            <p:cNvPr id="18" name="Symbol zastępczy zawartości 3">
              <a:extLst>
                <a:ext uri="{FF2B5EF4-FFF2-40B4-BE49-F238E27FC236}">
                  <a16:creationId xmlns:a16="http://schemas.microsoft.com/office/drawing/2014/main" id="{96FE5428-337F-4F70-B9BD-EF85B132B485}"/>
                </a:ext>
              </a:extLst>
            </p:cNvPr>
            <p:cNvSpPr txBox="1">
              <a:spLocks/>
            </p:cNvSpPr>
            <p:nvPr/>
          </p:nvSpPr>
          <p:spPr>
            <a:xfrm>
              <a:off x="6979607" y="4057274"/>
              <a:ext cx="4075002" cy="646331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Poszerzenie wiedzy oraz zwiększenie świadomości uczestników rynku związanej z sytuacją rozpoznania przypadku naruszenia na rynku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0AD88E-319E-4B30-8DC9-3CB036B5EB16}"/>
                </a:ext>
              </a:extLst>
            </p:cNvPr>
            <p:cNvSpPr/>
            <p:nvPr/>
          </p:nvSpPr>
          <p:spPr>
            <a:xfrm>
              <a:off x="5902739" y="3808954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267D22-AF0B-4AA2-ACF0-765B39A45C07}"/>
                </a:ext>
              </a:extLst>
            </p:cNvPr>
            <p:cNvSpPr/>
            <p:nvPr/>
          </p:nvSpPr>
          <p:spPr>
            <a:xfrm>
              <a:off x="6015686" y="3921901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7B42711-6F99-4C88-8712-90C1A4DA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7159" y="4070241"/>
              <a:ext cx="614131" cy="62039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B0FB7-D415-406E-B7B7-ABB8D8E39E16}"/>
              </a:ext>
            </a:extLst>
          </p:cNvPr>
          <p:cNvGrpSpPr/>
          <p:nvPr/>
        </p:nvGrpSpPr>
        <p:grpSpPr>
          <a:xfrm>
            <a:off x="7644510" y="1510336"/>
            <a:ext cx="3710407" cy="1142971"/>
            <a:chOff x="7644510" y="1510336"/>
            <a:chExt cx="3710407" cy="1142971"/>
          </a:xfrm>
        </p:grpSpPr>
        <p:sp>
          <p:nvSpPr>
            <p:cNvPr id="15" name="Symbol zastępczy zawartości 3">
              <a:extLst>
                <a:ext uri="{FF2B5EF4-FFF2-40B4-BE49-F238E27FC236}">
                  <a16:creationId xmlns:a16="http://schemas.microsoft.com/office/drawing/2014/main" id="{9C2A8C6E-D413-4A84-AB67-2AB051C51743}"/>
                </a:ext>
              </a:extLst>
            </p:cNvPr>
            <p:cNvSpPr txBox="1">
              <a:spLocks/>
            </p:cNvSpPr>
            <p:nvPr/>
          </p:nvSpPr>
          <p:spPr>
            <a:xfrm>
              <a:off x="8815431" y="1650934"/>
              <a:ext cx="2539486" cy="861774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Weryfikacja operacyjnej gotowości IRGiT oraz TGE w zakresie realizacji procedury obsługi przypadku naruszenia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6CE152-FD76-4B0C-BAE7-CB2C9629AF05}"/>
                </a:ext>
              </a:extLst>
            </p:cNvPr>
            <p:cNvSpPr/>
            <p:nvPr/>
          </p:nvSpPr>
          <p:spPr>
            <a:xfrm>
              <a:off x="7644510" y="1510336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1E1B70-0A8A-49A6-AA41-DE84F608ED41}"/>
                </a:ext>
              </a:extLst>
            </p:cNvPr>
            <p:cNvSpPr/>
            <p:nvPr/>
          </p:nvSpPr>
          <p:spPr>
            <a:xfrm>
              <a:off x="7757457" y="1623283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98C04CB9-6C9C-4FB9-8760-47309453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1893" y="1855332"/>
              <a:ext cx="728205" cy="45297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636CC4-297D-42A5-80C5-117BF174F7D9}"/>
              </a:ext>
            </a:extLst>
          </p:cNvPr>
          <p:cNvGrpSpPr/>
          <p:nvPr/>
        </p:nvGrpSpPr>
        <p:grpSpPr>
          <a:xfrm>
            <a:off x="5031853" y="4958263"/>
            <a:ext cx="5514608" cy="1142971"/>
            <a:chOff x="5031853" y="4958263"/>
            <a:chExt cx="5514608" cy="114297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926B93A-3659-4699-9901-A6D629EB6ED9}"/>
                </a:ext>
              </a:extLst>
            </p:cNvPr>
            <p:cNvSpPr/>
            <p:nvPr/>
          </p:nvSpPr>
          <p:spPr>
            <a:xfrm>
              <a:off x="5031853" y="4958263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9DA1CF4-AF86-4669-8600-D7251D6C69F8}"/>
                </a:ext>
              </a:extLst>
            </p:cNvPr>
            <p:cNvSpPr/>
            <p:nvPr/>
          </p:nvSpPr>
          <p:spPr>
            <a:xfrm>
              <a:off x="5144800" y="5071210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Symbol zastępczy zawartości 3">
              <a:extLst>
                <a:ext uri="{FF2B5EF4-FFF2-40B4-BE49-F238E27FC236}">
                  <a16:creationId xmlns:a16="http://schemas.microsoft.com/office/drawing/2014/main" id="{DDE39283-CB6A-4544-B73B-1939634DEF63}"/>
                </a:ext>
              </a:extLst>
            </p:cNvPr>
            <p:cNvSpPr txBox="1">
              <a:spLocks/>
            </p:cNvSpPr>
            <p:nvPr/>
          </p:nvSpPr>
          <p:spPr>
            <a:xfrm>
              <a:off x="6172195" y="5314305"/>
              <a:ext cx="4374266" cy="430887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Analiza reakcji uczestników rynku oraz wyników przeprowadzonego procesu zamykania pozycji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F93AC77-5116-4A9E-868D-3A2928A2A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4505" y="5260992"/>
              <a:ext cx="657666" cy="53751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499BA2C-3241-41A7-BADB-574546C8557F}"/>
              </a:ext>
            </a:extLst>
          </p:cNvPr>
          <p:cNvGrpSpPr/>
          <p:nvPr/>
        </p:nvGrpSpPr>
        <p:grpSpPr>
          <a:xfrm>
            <a:off x="6773625" y="2659645"/>
            <a:ext cx="4494903" cy="1142971"/>
            <a:chOff x="6773625" y="2659645"/>
            <a:chExt cx="4494903" cy="1142971"/>
          </a:xfrm>
        </p:grpSpPr>
        <p:sp>
          <p:nvSpPr>
            <p:cNvPr id="16" name="Symbol zastępczy zawartości 3">
              <a:extLst>
                <a:ext uri="{FF2B5EF4-FFF2-40B4-BE49-F238E27FC236}">
                  <a16:creationId xmlns:a16="http://schemas.microsoft.com/office/drawing/2014/main" id="{030F71C0-11C2-463E-9F27-4E25B50AD300}"/>
                </a:ext>
              </a:extLst>
            </p:cNvPr>
            <p:cNvSpPr txBox="1">
              <a:spLocks/>
            </p:cNvSpPr>
            <p:nvPr/>
          </p:nvSpPr>
          <p:spPr>
            <a:xfrm>
              <a:off x="7879053" y="3015687"/>
              <a:ext cx="3389475" cy="430887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Optymalizacja procesów, schematów decyzyjnych i innych elementów procedury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0E2966-EAB7-401B-8A77-4D98AF562333}"/>
                </a:ext>
              </a:extLst>
            </p:cNvPr>
            <p:cNvSpPr/>
            <p:nvPr/>
          </p:nvSpPr>
          <p:spPr>
            <a:xfrm>
              <a:off x="6773625" y="2659645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8E3F7B-73BF-4BA9-9692-E27C429A3D5D}"/>
                </a:ext>
              </a:extLst>
            </p:cNvPr>
            <p:cNvSpPr/>
            <p:nvPr/>
          </p:nvSpPr>
          <p:spPr>
            <a:xfrm>
              <a:off x="6886572" y="2772592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2E7F926-C443-4B9F-838E-C0770E3C0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90215" y="2957584"/>
              <a:ext cx="509791" cy="547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8C02C7-4AD2-4D81-86BA-DA21ED93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/>
              <a:t>Założenia testów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C3CA07-2C8E-41CB-ADDD-43CFFF61FB47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545DF-C5E5-4BFD-9772-39029118F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525" y="1143000"/>
            <a:ext cx="8129470" cy="5029200"/>
          </a:xfrm>
          <a:prstGeom prst="parallelogram">
            <a:avLst>
              <a:gd name="adj" fmla="val 74942"/>
            </a:avLst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7DEF6417-A776-42E9-9068-924F42D353AC}"/>
              </a:ext>
            </a:extLst>
          </p:cNvPr>
          <p:cNvSpPr/>
          <p:nvPr/>
        </p:nvSpPr>
        <p:spPr>
          <a:xfrm>
            <a:off x="0" y="2543478"/>
            <a:ext cx="6651200" cy="3657600"/>
          </a:xfrm>
          <a:prstGeom prst="parallelogram">
            <a:avLst>
              <a:gd name="adj" fmla="val 762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E808A-82F0-4F7C-9FA1-9EABB510204A}"/>
              </a:ext>
            </a:extLst>
          </p:cNvPr>
          <p:cNvSpPr/>
          <p:nvPr/>
        </p:nvSpPr>
        <p:spPr>
          <a:xfrm>
            <a:off x="2043736" y="3896931"/>
            <a:ext cx="2292580" cy="91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Główne założenie testów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IRGiT działając zgodnie z Procedurą postępowania w sytuacji wystąpienia przypadku naruszenia dokona zamknięcia pozycji hipotetycznego Członka Izby wobec którego stwierdzono przypadek naruszenia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3CDEA01-FCD7-4B3D-AADD-587AA5734C1B}"/>
              </a:ext>
            </a:extLst>
          </p:cNvPr>
          <p:cNvSpPr/>
          <p:nvPr/>
        </p:nvSpPr>
        <p:spPr>
          <a:xfrm>
            <a:off x="1092665" y="1143000"/>
            <a:ext cx="2602019" cy="2713529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AE01B7-279D-4308-B456-25D0235871BC}"/>
              </a:ext>
            </a:extLst>
          </p:cNvPr>
          <p:cNvGrpSpPr/>
          <p:nvPr/>
        </p:nvGrpSpPr>
        <p:grpSpPr>
          <a:xfrm>
            <a:off x="1990053" y="1565417"/>
            <a:ext cx="1729406" cy="1729406"/>
            <a:chOff x="310075" y="914399"/>
            <a:chExt cx="2152890" cy="21528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871D7D-E864-42A4-8E6A-8244778EB4A9}"/>
                </a:ext>
              </a:extLst>
            </p:cNvPr>
            <p:cNvSpPr/>
            <p:nvPr/>
          </p:nvSpPr>
          <p:spPr>
            <a:xfrm>
              <a:off x="310075" y="914399"/>
              <a:ext cx="2152890" cy="2152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4C70BF-B668-4645-9DFC-E3D62ABDF455}"/>
                </a:ext>
              </a:extLst>
            </p:cNvPr>
            <p:cNvGrpSpPr/>
            <p:nvPr/>
          </p:nvGrpSpPr>
          <p:grpSpPr>
            <a:xfrm>
              <a:off x="533400" y="1137725"/>
              <a:ext cx="1706240" cy="1706238"/>
              <a:chOff x="-484784" y="4480756"/>
              <a:chExt cx="1455704" cy="1455704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5D10DCDC-B6C3-423C-A9B2-2129F5CC9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223657" y="4737121"/>
                <a:ext cx="933450" cy="942975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7ECFAE6-5C74-4EF6-82BE-48378B1A21CD}"/>
                  </a:ext>
                </a:extLst>
              </p:cNvPr>
              <p:cNvSpPr/>
              <p:nvPr/>
            </p:nvSpPr>
            <p:spPr>
              <a:xfrm>
                <a:off x="-484784" y="4480756"/>
                <a:ext cx="1455704" cy="1455704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32BF07A-E7F3-4C67-BD92-F960FA80CC5C}"/>
              </a:ext>
            </a:extLst>
          </p:cNvPr>
          <p:cNvSpPr/>
          <p:nvPr/>
        </p:nvSpPr>
        <p:spPr>
          <a:xfrm>
            <a:off x="2043736" y="3896931"/>
            <a:ext cx="2292580" cy="91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Podsumowanie testów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publikacja na stronie internetowej IRGiT raportu z przebiegu testów oraz wyników analiz dotyczących procesu zamykania pozycji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66E3E6-1EF5-4037-936B-5166B649764D}"/>
              </a:ext>
            </a:extLst>
          </p:cNvPr>
          <p:cNvSpPr/>
          <p:nvPr/>
        </p:nvSpPr>
        <p:spPr>
          <a:xfrm>
            <a:off x="0" y="6201078"/>
            <a:ext cx="4054525" cy="65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3" grpId="0" animBg="1"/>
      <p:bldP spid="1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8016ED-C808-4A34-BB99-42E491D9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Komunikacja w ramach testów</a:t>
            </a:r>
            <a:br>
              <a:rPr lang="pl-PL" dirty="0"/>
            </a:br>
            <a:r>
              <a:rPr lang="pl-PL" b="0" dirty="0"/>
              <a:t>Ogólne założenia komuniacji z uczestnikami rynku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6B6530-B8C9-4DCF-BD42-84F1D8C78DA1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2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33FA39-2E20-44E2-8FDC-8F31766A0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969" y="2505378"/>
            <a:ext cx="7239979" cy="2765735"/>
          </a:xfrm>
          <a:prstGeom prst="parallelogram">
            <a:avLst>
              <a:gd name="adj" fmla="val 77044"/>
            </a:avLst>
          </a:prstGeom>
        </p:spPr>
      </p:pic>
      <p:sp>
        <p:nvSpPr>
          <p:cNvPr id="24" name="Podtytuł 2">
            <a:extLst>
              <a:ext uri="{FF2B5EF4-FFF2-40B4-BE49-F238E27FC236}">
                <a16:creationId xmlns:a16="http://schemas.microsoft.com/office/drawing/2014/main" id="{3317820F-48C6-409B-AAB7-1BCB8459C262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7A7722D-F024-44F9-9F90-6341A14C8734}"/>
              </a:ext>
            </a:extLst>
          </p:cNvPr>
          <p:cNvSpPr/>
          <p:nvPr/>
        </p:nvSpPr>
        <p:spPr>
          <a:xfrm>
            <a:off x="4271057" y="1154575"/>
            <a:ext cx="4636837" cy="3657600"/>
          </a:xfrm>
          <a:prstGeom prst="parallelogram">
            <a:avLst>
              <a:gd name="adj" fmla="val 762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Symbol zastępczy zawartości 3">
            <a:extLst>
              <a:ext uri="{FF2B5EF4-FFF2-40B4-BE49-F238E27FC236}">
                <a16:creationId xmlns:a16="http://schemas.microsoft.com/office/drawing/2014/main" id="{AB895D57-AD72-4086-ADD7-DBDA65228FDD}"/>
              </a:ext>
            </a:extLst>
          </p:cNvPr>
          <p:cNvSpPr txBox="1">
            <a:spLocks/>
          </p:cNvSpPr>
          <p:nvPr/>
        </p:nvSpPr>
        <p:spPr>
          <a:xfrm>
            <a:off x="6094732" y="5377453"/>
            <a:ext cx="4734257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64780">
              <a:lnSpc>
                <a:spcPct val="120000"/>
              </a:lnSpc>
              <a:spcBef>
                <a:spcPts val="1165"/>
              </a:spcBef>
              <a:buClr>
                <a:srgbClr val="B01D5F"/>
              </a:buClr>
              <a:defRPr/>
            </a:pPr>
            <a:r>
              <a:rPr lang="pl-PL" sz="1400" b="1" dirty="0">
                <a:latin typeface="Myriad Pro" panose="020B0503030403020204" pitchFamily="34" charset="0"/>
                <a:ea typeface="Verdana" panose="020B0604030504040204" pitchFamily="34" charset="0"/>
              </a:rPr>
              <a:t>IRGiT koordynuje przebieg testów przykładając szczególną uwagę do odpowiedniej komunikacji z rynkiem zarówno przed, w trakcie, jak i po testach</a:t>
            </a: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5E9FF794-D0B5-4F32-9596-321B13F32F16}"/>
              </a:ext>
            </a:extLst>
          </p:cNvPr>
          <p:cNvSpPr/>
          <p:nvPr/>
        </p:nvSpPr>
        <p:spPr>
          <a:xfrm>
            <a:off x="3851347" y="4154116"/>
            <a:ext cx="2602019" cy="2713529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8681D-BA27-4407-A251-3AF591C0F9AA}"/>
              </a:ext>
            </a:extLst>
          </p:cNvPr>
          <p:cNvGrpSpPr/>
          <p:nvPr/>
        </p:nvGrpSpPr>
        <p:grpSpPr>
          <a:xfrm>
            <a:off x="533400" y="2287105"/>
            <a:ext cx="5825752" cy="1183337"/>
            <a:chOff x="533400" y="2287105"/>
            <a:chExt cx="5825752" cy="11833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02908-E2F8-4AA1-8677-CEC8F1DCF305}"/>
                </a:ext>
              </a:extLst>
            </p:cNvPr>
            <p:cNvSpPr txBox="1"/>
            <p:nvPr/>
          </p:nvSpPr>
          <p:spPr>
            <a:xfrm>
              <a:off x="533400" y="2287105"/>
              <a:ext cx="4719991" cy="1183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l-PL"/>
              </a:defPPr>
              <a:lvl1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 sz="140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pl-PL" sz="1200" b="1" dirty="0"/>
                <a:t>W trakcie testów </a:t>
              </a:r>
              <a:r>
                <a:rPr lang="pl-PL" sz="1200" dirty="0"/>
                <a:t>– komunikaty przygotowane na okoliczność stwierdzenia przypadku naruszenia oraz realizacji kolejnych czynności dokonywanych w ramach obsługi przypadku naruszenia (m.in. dot. rozpoczęcia zamykania pozycji, planowanej aukcji instrumentów, zakończeniu zamykania pozycji, zakończeniu testów)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BAAF48-CC20-4E6F-B3A0-34EFC1391045}"/>
                </a:ext>
              </a:extLst>
            </p:cNvPr>
            <p:cNvSpPr/>
            <p:nvPr/>
          </p:nvSpPr>
          <p:spPr>
            <a:xfrm>
              <a:off x="5216181" y="2307289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EF4D8FB-CC74-4C56-8687-30742F854D89}"/>
                </a:ext>
              </a:extLst>
            </p:cNvPr>
            <p:cNvSpPr/>
            <p:nvPr/>
          </p:nvSpPr>
          <p:spPr>
            <a:xfrm>
              <a:off x="5329128" y="2420236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800" dirty="0">
                  <a:solidFill>
                    <a:srgbClr val="1E5C3D"/>
                  </a:solidFill>
                </a:rPr>
                <a:t>✗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4C618E-4EC7-4D0D-B296-20CB5F9BA353}"/>
              </a:ext>
            </a:extLst>
          </p:cNvPr>
          <p:cNvGrpSpPr/>
          <p:nvPr/>
        </p:nvGrpSpPr>
        <p:grpSpPr>
          <a:xfrm>
            <a:off x="533401" y="3488797"/>
            <a:ext cx="4883376" cy="1142971"/>
            <a:chOff x="533401" y="3488797"/>
            <a:chExt cx="4883376" cy="11429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9713B7-7587-4A9A-A9E8-DB6EEBB460FE}"/>
                </a:ext>
              </a:extLst>
            </p:cNvPr>
            <p:cNvSpPr txBox="1"/>
            <p:nvPr/>
          </p:nvSpPr>
          <p:spPr>
            <a:xfrm>
              <a:off x="533401" y="3579413"/>
              <a:ext cx="3765768" cy="96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l-PL"/>
              </a:defPPr>
              <a:lvl1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 sz="140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pl-PL" sz="1200" b="1" dirty="0"/>
                <a:t>Po testach oraz przeanalizowaniu wyników testów </a:t>
              </a:r>
              <a:r>
                <a:rPr lang="pl-PL" sz="1200" dirty="0"/>
                <a:t>– publikacja raportu z podsumowaniem uwzględniającym zarówno aspekty operacyjne, jak i wpływ zamykania pozycji na system gwarantowania rozliczeń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EA924C-2B2E-46D1-9532-792DCA785070}"/>
                </a:ext>
              </a:extLst>
            </p:cNvPr>
            <p:cNvSpPr/>
            <p:nvPr/>
          </p:nvSpPr>
          <p:spPr>
            <a:xfrm>
              <a:off x="4273806" y="3488797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43A4E4-67BB-4FF6-BE1A-35F99828E26A}"/>
                </a:ext>
              </a:extLst>
            </p:cNvPr>
            <p:cNvSpPr/>
            <p:nvPr/>
          </p:nvSpPr>
          <p:spPr>
            <a:xfrm>
              <a:off x="4386753" y="3601744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6C167B03-7559-40B4-9A7E-906B6EB7FEDF}"/>
                </a:ext>
              </a:extLst>
            </p:cNvPr>
            <p:cNvSpPr/>
            <p:nvPr/>
          </p:nvSpPr>
          <p:spPr>
            <a:xfrm rot="18815106">
              <a:off x="4573115" y="3788106"/>
              <a:ext cx="544352" cy="544352"/>
            </a:xfrm>
            <a:prstGeom prst="arc">
              <a:avLst>
                <a:gd name="adj1" fmla="val 11437878"/>
                <a:gd name="adj2" fmla="val 0"/>
              </a:avLst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723EB-8E20-41F0-A517-4F4D0A2CE3B4}"/>
              </a:ext>
            </a:extLst>
          </p:cNvPr>
          <p:cNvGrpSpPr/>
          <p:nvPr/>
        </p:nvGrpSpPr>
        <p:grpSpPr>
          <a:xfrm>
            <a:off x="2272885" y="1125780"/>
            <a:ext cx="4964818" cy="1142971"/>
            <a:chOff x="2272885" y="1125780"/>
            <a:chExt cx="4964818" cy="11429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51E24F-D7C8-43F5-B66E-A2589A05D053}"/>
                </a:ext>
              </a:extLst>
            </p:cNvPr>
            <p:cNvSpPr txBox="1"/>
            <p:nvPr/>
          </p:nvSpPr>
          <p:spPr>
            <a:xfrm>
              <a:off x="2272885" y="1327196"/>
              <a:ext cx="3899579" cy="740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Przed rozpoczęciem testów </a:t>
              </a:r>
              <a:r>
                <a:rPr lang="pl-PL" sz="1200" dirty="0"/>
                <a:t>–</a:t>
              </a:r>
              <a:r>
                <a:rPr lang="pl-PL" sz="12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 komunikaty o planowanym terminie testów, o terminie i sposobie zgłaszanie uczestników testów oraz planowanym harmonogramie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31B2D7-B1FB-4597-AE37-CC1D2B9E1AE3}"/>
                </a:ext>
              </a:extLst>
            </p:cNvPr>
            <p:cNvSpPr/>
            <p:nvPr/>
          </p:nvSpPr>
          <p:spPr>
            <a:xfrm>
              <a:off x="6094732" y="1125780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9109775-CE2C-4BCF-B0A4-9ABCDDD1BAD4}"/>
                </a:ext>
              </a:extLst>
            </p:cNvPr>
            <p:cNvSpPr/>
            <p:nvPr/>
          </p:nvSpPr>
          <p:spPr>
            <a:xfrm>
              <a:off x="6206178" y="1238727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C21DA214-A28F-4DA4-83F3-C59F7D2B760D}"/>
                </a:ext>
              </a:extLst>
            </p:cNvPr>
            <p:cNvSpPr/>
            <p:nvPr/>
          </p:nvSpPr>
          <p:spPr>
            <a:xfrm rot="2784894" flipH="1">
              <a:off x="6392540" y="1425089"/>
              <a:ext cx="544352" cy="544352"/>
            </a:xfrm>
            <a:prstGeom prst="arc">
              <a:avLst>
                <a:gd name="adj1" fmla="val 11437878"/>
                <a:gd name="adj2" fmla="val 0"/>
              </a:avLst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9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67ECEF-FAFC-47E9-A333-65FF4CA8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Komunikacja w ramach testów</a:t>
            </a:r>
            <a:br>
              <a:rPr lang="pl-PL" dirty="0"/>
            </a:br>
            <a:r>
              <a:rPr lang="pl-PL" b="0" dirty="0"/>
              <a:t>Harmonogram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EE83FF18-F397-4CA8-8AE9-0670B1ECC790}"/>
              </a:ext>
            </a:extLst>
          </p:cNvPr>
          <p:cNvSpPr txBox="1">
            <a:spLocks/>
          </p:cNvSpPr>
          <p:nvPr/>
        </p:nvSpPr>
        <p:spPr>
          <a:xfrm>
            <a:off x="1467773" y="1546633"/>
            <a:ext cx="9170391" cy="4826667"/>
          </a:xfrm>
          <a:prstGeom prst="rect">
            <a:avLst/>
          </a:prstGeom>
        </p:spPr>
        <p:txBody>
          <a:bodyPr vert="horz" lIns="117706" tIns="58853" rIns="117706" bIns="58853" rtlCol="0">
            <a:no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27206">
              <a:lnSpc>
                <a:spcPct val="100000"/>
              </a:lnSpc>
              <a:spcBef>
                <a:spcPts val="905"/>
              </a:spcBef>
              <a:buClr>
                <a:srgbClr val="B01D5F"/>
              </a:buClr>
            </a:pPr>
            <a:endParaRPr lang="pl-PL" sz="1287" dirty="0">
              <a:solidFill>
                <a:srgbClr val="000000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3EB5B4-69E3-4369-B144-A7FE2B46625A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2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0D67FDE1-F934-495C-9E4D-F18D45B214A7}"/>
              </a:ext>
            </a:extLst>
          </p:cNvPr>
          <p:cNvCxnSpPr>
            <a:cxnSpLocks/>
          </p:cNvCxnSpPr>
          <p:nvPr/>
        </p:nvCxnSpPr>
        <p:spPr>
          <a:xfrm>
            <a:off x="0" y="2981960"/>
            <a:ext cx="1219200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07F4FA4-CFBE-46E4-9503-EF43A6F16E9F}"/>
              </a:ext>
            </a:extLst>
          </p:cNvPr>
          <p:cNvGrpSpPr/>
          <p:nvPr/>
        </p:nvGrpSpPr>
        <p:grpSpPr>
          <a:xfrm>
            <a:off x="5713733" y="2661241"/>
            <a:ext cx="1295070" cy="1397381"/>
            <a:chOff x="5713733" y="2661241"/>
            <a:chExt cx="1295070" cy="1397381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432281C3-FB86-4130-9E76-80E5633E7DD2}"/>
                </a:ext>
              </a:extLst>
            </p:cNvPr>
            <p:cNvSpPr/>
            <p:nvPr/>
          </p:nvSpPr>
          <p:spPr>
            <a:xfrm>
              <a:off x="6037188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67B0A64E-3032-4ABF-BB76-A26C09C3C82D}"/>
                </a:ext>
              </a:extLst>
            </p:cNvPr>
            <p:cNvSpPr/>
            <p:nvPr/>
          </p:nvSpPr>
          <p:spPr>
            <a:xfrm>
              <a:off x="5713733" y="3513333"/>
              <a:ext cx="1295070" cy="5452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Termin zgłaszania uczestnictwa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F3560C-3D9F-4C77-B82F-4879BC57C4D5}"/>
              </a:ext>
            </a:extLst>
          </p:cNvPr>
          <p:cNvGrpSpPr/>
          <p:nvPr/>
        </p:nvGrpSpPr>
        <p:grpSpPr>
          <a:xfrm>
            <a:off x="7186746" y="2661241"/>
            <a:ext cx="1295070" cy="1537456"/>
            <a:chOff x="7186746" y="2661241"/>
            <a:chExt cx="1295070" cy="1537456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D4E61422-6A14-4FE4-97A3-6D6DC77F2377}"/>
                </a:ext>
              </a:extLst>
            </p:cNvPr>
            <p:cNvSpPr/>
            <p:nvPr/>
          </p:nvSpPr>
          <p:spPr>
            <a:xfrm>
              <a:off x="7530260" y="2661241"/>
              <a:ext cx="648156" cy="64815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b="1" dirty="0">
                  <a:solidFill>
                    <a:schemeClr val="bg1"/>
                  </a:solidFill>
                </a:rPr>
                <a:t>22 </a:t>
              </a: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059769A4-2E38-4376-ACAE-A4C170228017}"/>
                </a:ext>
              </a:extLst>
            </p:cNvPr>
            <p:cNvSpPr/>
            <p:nvPr/>
          </p:nvSpPr>
          <p:spPr>
            <a:xfrm>
              <a:off x="7186746" y="3513333"/>
              <a:ext cx="1295070" cy="685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b="1" dirty="0">
                  <a:solidFill>
                    <a:schemeClr val="tx1"/>
                  </a:solidFill>
                </a:rPr>
                <a:t>Testy z Członkami</a:t>
              </a:r>
            </a:p>
            <a:p>
              <a:pPr algn="ctr">
                <a:lnSpc>
                  <a:spcPct val="120000"/>
                </a:lnSpc>
              </a:pPr>
              <a:endParaRPr lang="pl-PL" sz="1400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Operacyjna komunikacja z uczestnikami testów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23800-E69C-44E0-9D39-14E5BA2B267D}"/>
              </a:ext>
            </a:extLst>
          </p:cNvPr>
          <p:cNvGrpSpPr/>
          <p:nvPr/>
        </p:nvGrpSpPr>
        <p:grpSpPr>
          <a:xfrm>
            <a:off x="8659759" y="2661241"/>
            <a:ext cx="1295070" cy="1537456"/>
            <a:chOff x="8659759" y="2661241"/>
            <a:chExt cx="1295070" cy="1537456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F26D9C79-C43E-4398-BB7E-72441D625BCF}"/>
                </a:ext>
              </a:extLst>
            </p:cNvPr>
            <p:cNvSpPr/>
            <p:nvPr/>
          </p:nvSpPr>
          <p:spPr>
            <a:xfrm>
              <a:off x="9023332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7323F789-84BC-4ED7-8D6A-C448EF5C89CB}"/>
                </a:ext>
              </a:extLst>
            </p:cNvPr>
            <p:cNvSpPr/>
            <p:nvPr/>
          </p:nvSpPr>
          <p:spPr>
            <a:xfrm>
              <a:off x="8659759" y="3513333"/>
              <a:ext cx="1295070" cy="685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Zakończenie testów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80505B-6E24-4FAD-B58B-B96C1F753D36}"/>
              </a:ext>
            </a:extLst>
          </p:cNvPr>
          <p:cNvGrpSpPr/>
          <p:nvPr/>
        </p:nvGrpSpPr>
        <p:grpSpPr>
          <a:xfrm>
            <a:off x="2767707" y="2661241"/>
            <a:ext cx="1295070" cy="1843658"/>
            <a:chOff x="2767707" y="2661241"/>
            <a:chExt cx="1295070" cy="1843658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C05175C5-EF29-47B4-B346-E7A6FEC52B6F}"/>
                </a:ext>
              </a:extLst>
            </p:cNvPr>
            <p:cNvSpPr/>
            <p:nvPr/>
          </p:nvSpPr>
          <p:spPr>
            <a:xfrm>
              <a:off x="3051044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E820D2A8-D24C-40FC-A4A8-69684CDE7E04}"/>
                </a:ext>
              </a:extLst>
            </p:cNvPr>
            <p:cNvSpPr/>
            <p:nvPr/>
          </p:nvSpPr>
          <p:spPr>
            <a:xfrm>
              <a:off x="2767707" y="3513333"/>
              <a:ext cx="1295070" cy="991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Komunikat zapowiadający organizację testów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5106DC2-FA85-420F-B950-A3ED0B6FC791}"/>
              </a:ext>
            </a:extLst>
          </p:cNvPr>
          <p:cNvSpPr txBox="1"/>
          <p:nvPr/>
        </p:nvSpPr>
        <p:spPr>
          <a:xfrm>
            <a:off x="533400" y="2149028"/>
            <a:ext cx="6587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1600" b="1" dirty="0"/>
              <a:t>2021</a:t>
            </a:r>
            <a:endParaRPr lang="en-GB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E3FC66-78AF-4538-840D-E8E614A2B80A}"/>
              </a:ext>
            </a:extLst>
          </p:cNvPr>
          <p:cNvGrpSpPr/>
          <p:nvPr/>
        </p:nvGrpSpPr>
        <p:grpSpPr>
          <a:xfrm>
            <a:off x="1174336" y="2137641"/>
            <a:ext cx="1415428" cy="2595780"/>
            <a:chOff x="1174336" y="2137641"/>
            <a:chExt cx="1415428" cy="259578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95DD2A51-3FBF-4C05-9AD5-7CC5B8D6B3DA}"/>
                </a:ext>
              </a:extLst>
            </p:cNvPr>
            <p:cNvSpPr/>
            <p:nvPr/>
          </p:nvSpPr>
          <p:spPr>
            <a:xfrm>
              <a:off x="1174336" y="3513333"/>
              <a:ext cx="1415428" cy="1220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Spotkanie </a:t>
              </a:r>
              <a:br>
                <a:rPr lang="pl-PL" sz="1400" dirty="0">
                  <a:solidFill>
                    <a:schemeClr val="tx1"/>
                  </a:solidFill>
                </a:rPr>
              </a:br>
              <a:r>
                <a:rPr lang="pl-PL" sz="1400" dirty="0">
                  <a:solidFill>
                    <a:schemeClr val="tx1"/>
                  </a:solidFill>
                </a:rPr>
                <a:t>robocze z udziałem </a:t>
              </a:r>
              <a:br>
                <a:rPr lang="pl-PL" sz="1400" dirty="0">
                  <a:solidFill>
                    <a:schemeClr val="tx1"/>
                  </a:solidFill>
                </a:rPr>
              </a:br>
              <a:r>
                <a:rPr lang="pl-PL" sz="1400" dirty="0">
                  <a:solidFill>
                    <a:schemeClr val="tx1"/>
                  </a:solidFill>
                </a:rPr>
                <a:t>Komitetu ds. Ryzyka przy </a:t>
              </a:r>
              <a:r>
                <a:rPr lang="pl-PL" sz="1400" dirty="0" err="1">
                  <a:solidFill>
                    <a:schemeClr val="tx1"/>
                  </a:solidFill>
                </a:rPr>
                <a:t>IRGiT</a:t>
              </a:r>
              <a:endParaRPr lang="pl-PL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AD0ED295-F9BA-483C-AF47-BB16065B05D3}"/>
                </a:ext>
              </a:extLst>
            </p:cNvPr>
            <p:cNvSpPr/>
            <p:nvPr/>
          </p:nvSpPr>
          <p:spPr>
            <a:xfrm>
              <a:off x="1557972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1281C11-C624-4DA8-BD24-8611ED953D78}"/>
                </a:ext>
              </a:extLst>
            </p:cNvPr>
            <p:cNvSpPr txBox="1"/>
            <p:nvPr/>
          </p:nvSpPr>
          <p:spPr>
            <a:xfrm>
              <a:off x="1403984" y="2137641"/>
              <a:ext cx="9561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600" b="1" dirty="0"/>
                <a:t>Sierpień</a:t>
              </a:r>
              <a:endParaRPr lang="en-GB" sz="16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7AFDA5-2B26-4604-9B6A-42B2CECB5E19}"/>
              </a:ext>
            </a:extLst>
          </p:cNvPr>
          <p:cNvGrpSpPr/>
          <p:nvPr/>
        </p:nvGrpSpPr>
        <p:grpSpPr>
          <a:xfrm>
            <a:off x="4240720" y="2137641"/>
            <a:ext cx="1295070" cy="2372431"/>
            <a:chOff x="4240720" y="2137641"/>
            <a:chExt cx="1295070" cy="237243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8786F2EB-E9DB-4C78-8275-0E5EF615876F}"/>
                </a:ext>
              </a:extLst>
            </p:cNvPr>
            <p:cNvSpPr/>
            <p:nvPr/>
          </p:nvSpPr>
          <p:spPr>
            <a:xfrm>
              <a:off x="4544116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7DD5067F-1182-4DAC-954F-21EF56BA8F55}"/>
                </a:ext>
              </a:extLst>
            </p:cNvPr>
            <p:cNvSpPr/>
            <p:nvPr/>
          </p:nvSpPr>
          <p:spPr>
            <a:xfrm>
              <a:off x="4240720" y="3513333"/>
              <a:ext cx="1295070" cy="9967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Forum Obrotu </a:t>
              </a:r>
            </a:p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– prezentacja i przypomnienie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D76798-798C-4FD1-8E70-98443F877E19}"/>
                </a:ext>
              </a:extLst>
            </p:cNvPr>
            <p:cNvSpPr txBox="1"/>
            <p:nvPr/>
          </p:nvSpPr>
          <p:spPr>
            <a:xfrm>
              <a:off x="4410189" y="2137641"/>
              <a:ext cx="9561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600" b="1" dirty="0"/>
                <a:t>Wrzesień</a:t>
              </a:r>
              <a:endParaRPr lang="en-GB" sz="1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D26FE2-E8EA-4782-9758-2C025460EA75}"/>
              </a:ext>
            </a:extLst>
          </p:cNvPr>
          <p:cNvGrpSpPr/>
          <p:nvPr/>
        </p:nvGrpSpPr>
        <p:grpSpPr>
          <a:xfrm>
            <a:off x="10132769" y="2137641"/>
            <a:ext cx="1415428" cy="2004287"/>
            <a:chOff x="10132769" y="2137641"/>
            <a:chExt cx="1415428" cy="2004287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5B9AF191-2D47-4DF4-A794-44DC7F53DC45}"/>
                </a:ext>
              </a:extLst>
            </p:cNvPr>
            <p:cNvSpPr/>
            <p:nvPr/>
          </p:nvSpPr>
          <p:spPr>
            <a:xfrm>
              <a:off x="10516405" y="2661241"/>
              <a:ext cx="648156" cy="6481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C02EA7BF-1C83-48FA-8111-5CDE904850DB}"/>
                </a:ext>
              </a:extLst>
            </p:cNvPr>
            <p:cNvSpPr/>
            <p:nvPr/>
          </p:nvSpPr>
          <p:spPr>
            <a:xfrm>
              <a:off x="10132769" y="3513333"/>
              <a:ext cx="1415428" cy="628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pl-PL" sz="1400" dirty="0">
                  <a:solidFill>
                    <a:schemeClr val="tx1"/>
                  </a:solidFill>
                </a:rPr>
                <a:t>Opracowanie raportu z podsumowaniem testów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A2BC28-7EC0-463B-A725-22CA66A68A15}"/>
                </a:ext>
              </a:extLst>
            </p:cNvPr>
            <p:cNvSpPr txBox="1"/>
            <p:nvPr/>
          </p:nvSpPr>
          <p:spPr>
            <a:xfrm>
              <a:off x="10294214" y="2137641"/>
              <a:ext cx="10925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600" b="1" dirty="0"/>
                <a:t>Październik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4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0074D-0565-4D66-8BE5-1BE1B4CC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/>
              <a:t>Harmonogram testów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98A849-4368-4108-B2FF-AE698D57E7FA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3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6C40E5C-053C-4810-8477-F54912D2AB8C}"/>
              </a:ext>
            </a:extLst>
          </p:cNvPr>
          <p:cNvSpPr/>
          <p:nvPr/>
        </p:nvSpPr>
        <p:spPr>
          <a:xfrm>
            <a:off x="-715483" y="3887584"/>
            <a:ext cx="2826976" cy="2948127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54B72BCF-143D-4E0D-ABE2-1BA83B4A2B5A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1400BC4-D40A-462D-9AD1-AF6295B28DBE}"/>
              </a:ext>
            </a:extLst>
          </p:cNvPr>
          <p:cNvSpPr/>
          <p:nvPr/>
        </p:nvSpPr>
        <p:spPr>
          <a:xfrm>
            <a:off x="4271079" y="1114559"/>
            <a:ext cx="3555768" cy="4628881"/>
          </a:xfrm>
          <a:prstGeom prst="parallelogram">
            <a:avLst>
              <a:gd name="adj" fmla="val 96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7F6DF2-35A2-4A2E-BDAF-3E9328007728}"/>
              </a:ext>
            </a:extLst>
          </p:cNvPr>
          <p:cNvGrpSpPr/>
          <p:nvPr/>
        </p:nvGrpSpPr>
        <p:grpSpPr>
          <a:xfrm>
            <a:off x="5958234" y="2367433"/>
            <a:ext cx="5700366" cy="3100887"/>
            <a:chOff x="5958234" y="2367433"/>
            <a:chExt cx="5700366" cy="3100887"/>
          </a:xfrm>
        </p:grpSpPr>
        <p:sp>
          <p:nvSpPr>
            <p:cNvPr id="19" name="Symbol zastępczy zawartości 3">
              <a:extLst>
                <a:ext uri="{FF2B5EF4-FFF2-40B4-BE49-F238E27FC236}">
                  <a16:creationId xmlns:a16="http://schemas.microsoft.com/office/drawing/2014/main" id="{8B6E82B9-2273-46DB-9D5A-DAD42A4F5C25}"/>
                </a:ext>
              </a:extLst>
            </p:cNvPr>
            <p:cNvSpPr txBox="1">
              <a:spLocks/>
            </p:cNvSpPr>
            <p:nvPr/>
          </p:nvSpPr>
          <p:spPr>
            <a:xfrm>
              <a:off x="7048951" y="2690112"/>
              <a:ext cx="3289631" cy="387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1064780">
                <a:spcBef>
                  <a:spcPts val="1800"/>
                </a:spcBef>
                <a:buClr>
                  <a:srgbClr val="B01D5F"/>
                </a:buClr>
                <a:defRPr/>
              </a:pPr>
              <a: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  <a:t>Termin testów </a:t>
              </a:r>
              <a:b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latin typeface="Myriad Pro" panose="020B0503030403020204" pitchFamily="34" charset="0"/>
                  <a:ea typeface="Verdana" panose="020B0604030504040204" pitchFamily="34" charset="0"/>
                </a:rPr>
                <a:t>22 września 2021 r.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951BC4-CCBB-407A-928E-7CB00D79DD97}"/>
                </a:ext>
              </a:extLst>
            </p:cNvPr>
            <p:cNvSpPr txBox="1"/>
            <p:nvPr/>
          </p:nvSpPr>
          <p:spPr>
            <a:xfrm>
              <a:off x="7048951" y="3313884"/>
              <a:ext cx="4609649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W ramach testów przeprowadzona zostanie </a:t>
              </a:r>
              <a:r>
                <a:rPr lang="pl-PL" sz="1400" b="1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testowa sesja </a:t>
              </a:r>
              <a:br>
                <a:rPr lang="pl-PL" sz="1400" b="1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na TGE zgodnie z produkcyjnym harmonogramem </a:t>
              </a:r>
              <a:r>
                <a:rPr lang="pl-PL" sz="1400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oraz zostanie zorganizowana </a:t>
              </a:r>
              <a:r>
                <a:rPr lang="pl-PL" sz="1400" b="1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testowa aukcja instrumentów.</a:t>
              </a:r>
            </a:p>
            <a:p>
              <a:endParaRPr lang="pl-PL" sz="1400" i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</a:endParaRPr>
            </a:p>
            <a:p>
              <a:r>
                <a:rPr lang="pl-PL" sz="1400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W przypadku, w którym w ramach testowej sesji nie uda się dokonać zamknięcia pozycji przez Członków Izby biorących udział w testach, </a:t>
              </a:r>
              <a:r>
                <a:rPr lang="pl-PL" sz="1400" b="1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Izba dokona teoretycznego zamknięcia pozycji oraz kalkulacji straty na portfelu </a:t>
              </a:r>
              <a:r>
                <a:rPr lang="pl-PL" sz="1400" i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uczestnika rynku wobec którego stwierdzono przypadek naruszenia z uwzględnieniem historycznej zmienności cen na rynku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3A408E-C980-4D88-9764-E9AA99A23AA9}"/>
                </a:ext>
              </a:extLst>
            </p:cNvPr>
            <p:cNvGrpSpPr/>
            <p:nvPr/>
          </p:nvGrpSpPr>
          <p:grpSpPr>
            <a:xfrm>
              <a:off x="5958234" y="2367433"/>
              <a:ext cx="1033158" cy="1033156"/>
              <a:chOff x="6193973" y="2444480"/>
              <a:chExt cx="698201" cy="69820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9FA6E8-E5F7-4E86-BEFF-9A196BF1BE49}"/>
                  </a:ext>
                </a:extLst>
              </p:cNvPr>
              <p:cNvSpPr/>
              <p:nvPr/>
            </p:nvSpPr>
            <p:spPr>
              <a:xfrm>
                <a:off x="6193973" y="2444480"/>
                <a:ext cx="698201" cy="698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D919917-DF3C-4220-9D98-7CAEC512EEE4}"/>
                  </a:ext>
                </a:extLst>
              </p:cNvPr>
              <p:cNvSpPr/>
              <p:nvPr/>
            </p:nvSpPr>
            <p:spPr>
              <a:xfrm>
                <a:off x="6262968" y="2513475"/>
                <a:ext cx="560210" cy="56021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7BC625AF-5793-40F5-9375-996A0C8B4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50067" y="2662136"/>
                <a:ext cx="386014" cy="262888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50E53C-1542-4950-9A43-748B81E5A492}"/>
              </a:ext>
            </a:extLst>
          </p:cNvPr>
          <p:cNvGrpSpPr/>
          <p:nvPr/>
        </p:nvGrpSpPr>
        <p:grpSpPr>
          <a:xfrm>
            <a:off x="6777995" y="1211007"/>
            <a:ext cx="4294196" cy="1033156"/>
            <a:chOff x="6777995" y="1211007"/>
            <a:chExt cx="4294196" cy="1033156"/>
          </a:xfrm>
        </p:grpSpPr>
        <p:sp>
          <p:nvSpPr>
            <p:cNvPr id="18" name="Symbol zastępczy zawartości 3">
              <a:extLst>
                <a:ext uri="{FF2B5EF4-FFF2-40B4-BE49-F238E27FC236}">
                  <a16:creationId xmlns:a16="http://schemas.microsoft.com/office/drawing/2014/main" id="{A569F321-D0E3-43C5-A169-1524A733F6B1}"/>
                </a:ext>
              </a:extLst>
            </p:cNvPr>
            <p:cNvSpPr txBox="1">
              <a:spLocks/>
            </p:cNvSpPr>
            <p:nvPr/>
          </p:nvSpPr>
          <p:spPr>
            <a:xfrm>
              <a:off x="7961222" y="1436736"/>
              <a:ext cx="3110969" cy="5816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64780">
                <a:spcBef>
                  <a:spcPts val="1800"/>
                </a:spcBef>
                <a:buClr>
                  <a:srgbClr val="B01D5F"/>
                </a:buClr>
                <a:defRPr/>
              </a:pPr>
              <a: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  <a:t>Termin weryfikacji łączności uczestników rynku z systemem testowym </a:t>
              </a:r>
              <a:b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latin typeface="Myriad Pro" panose="020B0503030403020204" pitchFamily="34" charset="0"/>
                  <a:ea typeface="Verdana" panose="020B0604030504040204" pitchFamily="34" charset="0"/>
                </a:rPr>
                <a:t>21 września 2021 r.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33F02F-F364-4015-8170-F89629F7586D}"/>
                </a:ext>
              </a:extLst>
            </p:cNvPr>
            <p:cNvGrpSpPr/>
            <p:nvPr/>
          </p:nvGrpSpPr>
          <p:grpSpPr>
            <a:xfrm>
              <a:off x="6777995" y="1211007"/>
              <a:ext cx="1033158" cy="1033156"/>
              <a:chOff x="7095542" y="1197625"/>
              <a:chExt cx="698201" cy="6982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86067C-499C-48B5-AE40-22E8E9CBFD51}"/>
                  </a:ext>
                </a:extLst>
              </p:cNvPr>
              <p:cNvSpPr/>
              <p:nvPr/>
            </p:nvSpPr>
            <p:spPr>
              <a:xfrm>
                <a:off x="7095542" y="1197625"/>
                <a:ext cx="698201" cy="698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7A83EB-F2DB-4F1D-AECA-ACCF49F8ED41}"/>
                  </a:ext>
                </a:extLst>
              </p:cNvPr>
              <p:cNvSpPr/>
              <p:nvPr/>
            </p:nvSpPr>
            <p:spPr>
              <a:xfrm>
                <a:off x="7164537" y="1266620"/>
                <a:ext cx="560210" cy="56021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2EE3F95-B942-448B-895E-4E2311480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8043" y="1561790"/>
              <a:ext cx="533063" cy="331591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25D3ED7-A09A-4553-9B89-59BD00A4A7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4" y="3142681"/>
            <a:ext cx="6027195" cy="3715318"/>
          </a:xfrm>
          <a:prstGeom prst="parallelogram">
            <a:avLst>
              <a:gd name="adj" fmla="val 75158"/>
            </a:avLst>
          </a:prstGeom>
        </p:spPr>
      </p:pic>
    </p:spTree>
    <p:extLst>
      <p:ext uri="{BB962C8B-B14F-4D97-AF65-F5344CB8AC3E}">
        <p14:creationId xmlns:p14="http://schemas.microsoft.com/office/powerpoint/2010/main" val="18232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CEB0C8-CC5C-4D5D-A5F6-77666B19F4A2}"/>
              </a:ext>
            </a:extLst>
          </p:cNvPr>
          <p:cNvSpPr txBox="1"/>
          <p:nvPr/>
        </p:nvSpPr>
        <p:spPr>
          <a:xfrm>
            <a:off x="533400" y="1162156"/>
            <a:ext cx="641141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7206">
              <a:lnSpc>
                <a:spcPct val="10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celu wzięcia udziału w testach należy przesłać do </a:t>
            </a:r>
            <a:b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 września 2021 r</a:t>
            </a:r>
            <a: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na adres </a:t>
            </a:r>
            <a:r>
              <a:rPr lang="pl-PL" sz="14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testy@tge.pl</a:t>
            </a:r>
            <a:r>
              <a:rPr lang="pl-PL" sz="1400" b="1" dirty="0">
                <a:solidFill>
                  <a:schemeClr val="accent2"/>
                </a:solidFill>
              </a:rPr>
              <a:t> </a:t>
            </a:r>
            <a: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zgłoszenie, podając</a:t>
            </a:r>
          </a:p>
          <a:p>
            <a:pPr marL="741363" lvl="1" defTabSz="827206">
              <a:lnSpc>
                <a:spcPct val="100000"/>
              </a:lnSpc>
              <a:spcBef>
                <a:spcPts val="2400"/>
              </a:spcBef>
            </a:pPr>
            <a:b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sz="1400" b="1" u="sng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2FF0B8-952B-4C2C-BCC5-1E292CC68FA4}"/>
              </a:ext>
            </a:extLst>
          </p:cNvPr>
          <p:cNvGrpSpPr/>
          <p:nvPr/>
        </p:nvGrpSpPr>
        <p:grpSpPr>
          <a:xfrm>
            <a:off x="7315200" y="0"/>
            <a:ext cx="4876800" cy="6858000"/>
            <a:chOff x="7315200" y="0"/>
            <a:chExt cx="48768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47CBE-1EB4-4A7D-9BCB-39D32FE2F80A}"/>
                </a:ext>
              </a:extLst>
            </p:cNvPr>
            <p:cNvSpPr/>
            <p:nvPr/>
          </p:nvSpPr>
          <p:spPr>
            <a:xfrm>
              <a:off x="7315200" y="0"/>
              <a:ext cx="487680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4783D-1B47-44BD-B44D-ACC64329B494}"/>
                </a:ext>
              </a:extLst>
            </p:cNvPr>
            <p:cNvSpPr txBox="1"/>
            <p:nvPr/>
          </p:nvSpPr>
          <p:spPr>
            <a:xfrm>
              <a:off x="7899830" y="2059398"/>
              <a:ext cx="3336404" cy="32470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 celu poprawnego odwzorowania działań IRGiT, TGE oraz Członków Izby, </a:t>
              </a:r>
              <a:r>
                <a:rPr lang="pl-PL" sz="14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Państwa udział jest niezbędny do pomyślnej realizacji testów</a:t>
              </a:r>
              <a:r>
                <a:rPr lang="pl-PL" sz="14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 Sprawny przebieg procesu uruchamianego w sytuacji wystąpienia przypadku naruszenia jest kluczowy dla efektywnego zarządzania ryzykiem oraz zminimalizowania negatywnego wpływu wystąpienia takiej sytuacji na rynek.</a:t>
              </a:r>
            </a:p>
            <a:p>
              <a:pPr marL="294254" indent="-294254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  <a:buFont typeface="Wingdings" panose="05000000000000000000" pitchFamily="2" charset="2"/>
                <a:buChar char="Ø"/>
              </a:pPr>
              <a:endPara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Sukces przeprowadzenia oraz możliwość wyciągnięcia wniosków z testów zależy w znacznej mierze od Państwa – uprzejmie prosimy o aktywny udział w testach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F2F08E7-8799-43FB-A971-B928964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Zgłoszenie uczestnictwa w testach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F4C3C9-E73F-4A8F-BFC2-37280D96712C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4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35FF7-1F4E-443A-86AE-35EF7C8595C1}"/>
              </a:ext>
            </a:extLst>
          </p:cNvPr>
          <p:cNvSpPr txBox="1"/>
          <p:nvPr/>
        </p:nvSpPr>
        <p:spPr>
          <a:xfrm>
            <a:off x="7543800" y="6451441"/>
            <a:ext cx="411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 defTabSz="914400" rtl="0" eaLnBrk="1" latinLnBrk="0" hangingPunct="1"/>
            <a:r>
              <a:rPr lang="pl-PL" sz="1200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IZBA ROZLICZENIOWA GIEŁD TOWAROWYCH S.A. | www.irgit.pl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9F6B16-8473-4707-9D59-BB0742AC694B}"/>
              </a:ext>
            </a:extLst>
          </p:cNvPr>
          <p:cNvGrpSpPr/>
          <p:nvPr/>
        </p:nvGrpSpPr>
        <p:grpSpPr>
          <a:xfrm>
            <a:off x="555763" y="2519569"/>
            <a:ext cx="570947" cy="570946"/>
            <a:chOff x="555763" y="2385299"/>
            <a:chExt cx="570947" cy="57094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F21192-1354-43F7-ABBE-3BF8FA92CB66}"/>
                </a:ext>
              </a:extLst>
            </p:cNvPr>
            <p:cNvSpPr/>
            <p:nvPr/>
          </p:nvSpPr>
          <p:spPr>
            <a:xfrm>
              <a:off x="555763" y="2385299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57D6D3-E7FF-425E-B699-1B04A25BB0B8}"/>
                </a:ext>
              </a:extLst>
            </p:cNvPr>
            <p:cNvSpPr/>
            <p:nvPr/>
          </p:nvSpPr>
          <p:spPr>
            <a:xfrm>
              <a:off x="698394" y="2470852"/>
              <a:ext cx="285684" cy="399841"/>
            </a:xfrm>
            <a:custGeom>
              <a:avLst/>
              <a:gdLst>
                <a:gd name="connsiteX0" fmla="*/ 365886 w 447472"/>
                <a:gd name="connsiteY0" fmla="*/ 177271 h 626278"/>
                <a:gd name="connsiteX1" fmla="*/ 398103 w 447472"/>
                <a:gd name="connsiteY1" fmla="*/ 198993 h 626278"/>
                <a:gd name="connsiteX2" fmla="*/ 447472 w 447472"/>
                <a:gd name="connsiteY2" fmla="*/ 318181 h 626278"/>
                <a:gd name="connsiteX3" fmla="*/ 447472 w 447472"/>
                <a:gd name="connsiteY3" fmla="*/ 457720 h 626278"/>
                <a:gd name="connsiteX4" fmla="*/ 278914 w 447472"/>
                <a:gd name="connsiteY4" fmla="*/ 626278 h 626278"/>
                <a:gd name="connsiteX5" fmla="*/ 168558 w 447472"/>
                <a:gd name="connsiteY5" fmla="*/ 626278 h 626278"/>
                <a:gd name="connsiteX6" fmla="*/ 0 w 447472"/>
                <a:gd name="connsiteY6" fmla="*/ 457720 h 626278"/>
                <a:gd name="connsiteX7" fmla="*/ 0 w 447472"/>
                <a:gd name="connsiteY7" fmla="*/ 318181 h 626278"/>
                <a:gd name="connsiteX8" fmla="*/ 49370 w 447472"/>
                <a:gd name="connsiteY8" fmla="*/ 198993 h 626278"/>
                <a:gd name="connsiteX9" fmla="*/ 79366 w 447472"/>
                <a:gd name="connsiteY9" fmla="*/ 178768 h 626278"/>
                <a:gd name="connsiteX10" fmla="*/ 110499 w 447472"/>
                <a:gd name="connsiteY10" fmla="*/ 224944 h 626278"/>
                <a:gd name="connsiteX11" fmla="*/ 222121 w 447472"/>
                <a:gd name="connsiteY11" fmla="*/ 271179 h 626278"/>
                <a:gd name="connsiteX12" fmla="*/ 333744 w 447472"/>
                <a:gd name="connsiteY12" fmla="*/ 224944 h 626278"/>
                <a:gd name="connsiteX13" fmla="*/ 222121 w 447472"/>
                <a:gd name="connsiteY13" fmla="*/ 0 h 626278"/>
                <a:gd name="connsiteX14" fmla="*/ 335442 w 447472"/>
                <a:gd name="connsiteY14" fmla="*/ 113321 h 626278"/>
                <a:gd name="connsiteX15" fmla="*/ 222121 w 447472"/>
                <a:gd name="connsiteY15" fmla="*/ 226642 h 626278"/>
                <a:gd name="connsiteX16" fmla="*/ 108800 w 447472"/>
                <a:gd name="connsiteY16" fmla="*/ 113321 h 626278"/>
                <a:gd name="connsiteX17" fmla="*/ 222121 w 447472"/>
                <a:gd name="connsiteY17" fmla="*/ 0 h 62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7472" h="626278">
                  <a:moveTo>
                    <a:pt x="365886" y="177271"/>
                  </a:moveTo>
                  <a:lnTo>
                    <a:pt x="398103" y="198993"/>
                  </a:lnTo>
                  <a:cubicBezTo>
                    <a:pt x="428606" y="229496"/>
                    <a:pt x="447472" y="271635"/>
                    <a:pt x="447472" y="318181"/>
                  </a:cubicBezTo>
                  <a:lnTo>
                    <a:pt x="447472" y="457720"/>
                  </a:lnTo>
                  <a:cubicBezTo>
                    <a:pt x="447472" y="550812"/>
                    <a:pt x="372006" y="626278"/>
                    <a:pt x="278914" y="626278"/>
                  </a:cubicBezTo>
                  <a:lnTo>
                    <a:pt x="168558" y="626278"/>
                  </a:lnTo>
                  <a:cubicBezTo>
                    <a:pt x="75466" y="626278"/>
                    <a:pt x="0" y="550812"/>
                    <a:pt x="0" y="457720"/>
                  </a:cubicBezTo>
                  <a:lnTo>
                    <a:pt x="0" y="318181"/>
                  </a:lnTo>
                  <a:cubicBezTo>
                    <a:pt x="0" y="271635"/>
                    <a:pt x="18867" y="229496"/>
                    <a:pt x="49370" y="198993"/>
                  </a:cubicBezTo>
                  <a:lnTo>
                    <a:pt x="79366" y="178768"/>
                  </a:lnTo>
                  <a:lnTo>
                    <a:pt x="110499" y="224944"/>
                  </a:lnTo>
                  <a:cubicBezTo>
                    <a:pt x="139065" y="253511"/>
                    <a:pt x="178530" y="271179"/>
                    <a:pt x="222121" y="271179"/>
                  </a:cubicBezTo>
                  <a:cubicBezTo>
                    <a:pt x="265713" y="271179"/>
                    <a:pt x="305177" y="253511"/>
                    <a:pt x="333744" y="224944"/>
                  </a:cubicBezTo>
                  <a:close/>
                  <a:moveTo>
                    <a:pt x="222121" y="0"/>
                  </a:moveTo>
                  <a:cubicBezTo>
                    <a:pt x="284706" y="0"/>
                    <a:pt x="335442" y="50736"/>
                    <a:pt x="335442" y="113321"/>
                  </a:cubicBezTo>
                  <a:cubicBezTo>
                    <a:pt x="335442" y="175906"/>
                    <a:pt x="284706" y="226642"/>
                    <a:pt x="222121" y="226642"/>
                  </a:cubicBezTo>
                  <a:cubicBezTo>
                    <a:pt x="159536" y="226642"/>
                    <a:pt x="108800" y="175906"/>
                    <a:pt x="108800" y="113321"/>
                  </a:cubicBezTo>
                  <a:cubicBezTo>
                    <a:pt x="108800" y="50736"/>
                    <a:pt x="159536" y="0"/>
                    <a:pt x="222121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A339A4-0B05-4638-9025-CF864AC758C9}"/>
              </a:ext>
            </a:extLst>
          </p:cNvPr>
          <p:cNvGrpSpPr/>
          <p:nvPr/>
        </p:nvGrpSpPr>
        <p:grpSpPr>
          <a:xfrm>
            <a:off x="555763" y="4545178"/>
            <a:ext cx="570947" cy="570946"/>
            <a:chOff x="555763" y="4459523"/>
            <a:chExt cx="570947" cy="57094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7D263D3-00C2-4F1B-97C0-38C24A1124A1}"/>
                </a:ext>
              </a:extLst>
            </p:cNvPr>
            <p:cNvSpPr/>
            <p:nvPr/>
          </p:nvSpPr>
          <p:spPr>
            <a:xfrm>
              <a:off x="555763" y="4459523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12265D8A-7AB7-404B-9B49-A6815ADB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1047" y="4629092"/>
              <a:ext cx="340378" cy="231808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E0D3CD-AB76-4508-B9DB-3DE6DCBEE8C2}"/>
              </a:ext>
            </a:extLst>
          </p:cNvPr>
          <p:cNvGrpSpPr/>
          <p:nvPr/>
        </p:nvGrpSpPr>
        <p:grpSpPr>
          <a:xfrm>
            <a:off x="555763" y="3869975"/>
            <a:ext cx="570947" cy="570946"/>
            <a:chOff x="555763" y="3768115"/>
            <a:chExt cx="570947" cy="57094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2AAD7E0-5FB5-4050-9B36-799AE1D51B80}"/>
                </a:ext>
              </a:extLst>
            </p:cNvPr>
            <p:cNvSpPr/>
            <p:nvPr/>
          </p:nvSpPr>
          <p:spPr>
            <a:xfrm>
              <a:off x="555763" y="3768115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F172673-4EC3-4719-873A-3AE0283B6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736" y="3875088"/>
              <a:ext cx="357000" cy="357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0F68465-3191-467D-9B91-69B39086A586}"/>
              </a:ext>
            </a:extLst>
          </p:cNvPr>
          <p:cNvGrpSpPr/>
          <p:nvPr/>
        </p:nvGrpSpPr>
        <p:grpSpPr>
          <a:xfrm>
            <a:off x="555763" y="1844366"/>
            <a:ext cx="570947" cy="570946"/>
            <a:chOff x="555763" y="1693891"/>
            <a:chExt cx="570947" cy="57094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E01204-D91E-4D00-A143-7688E35603BF}"/>
                </a:ext>
              </a:extLst>
            </p:cNvPr>
            <p:cNvSpPr/>
            <p:nvPr/>
          </p:nvSpPr>
          <p:spPr>
            <a:xfrm>
              <a:off x="555763" y="1693891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B1CD497B-7BBA-491B-A499-CA3B2225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5987" y="1834115"/>
              <a:ext cx="290499" cy="290499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1E0E97-7AEB-4B04-AB2F-016D072B023E}"/>
              </a:ext>
            </a:extLst>
          </p:cNvPr>
          <p:cNvGrpSpPr/>
          <p:nvPr/>
        </p:nvGrpSpPr>
        <p:grpSpPr>
          <a:xfrm>
            <a:off x="555763" y="3194772"/>
            <a:ext cx="570947" cy="570946"/>
            <a:chOff x="555763" y="3076707"/>
            <a:chExt cx="570947" cy="57094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01385E-0C07-4FD9-AD8D-1868EF187AA8}"/>
                </a:ext>
              </a:extLst>
            </p:cNvPr>
            <p:cNvSpPr/>
            <p:nvPr/>
          </p:nvSpPr>
          <p:spPr>
            <a:xfrm>
              <a:off x="555763" y="3076707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88ED1C2-0863-442E-AC28-F69D8B422259}"/>
                </a:ext>
              </a:extLst>
            </p:cNvPr>
            <p:cNvSpPr/>
            <p:nvPr/>
          </p:nvSpPr>
          <p:spPr>
            <a:xfrm>
              <a:off x="695987" y="3208071"/>
              <a:ext cx="290499" cy="308218"/>
            </a:xfrm>
            <a:custGeom>
              <a:avLst/>
              <a:gdLst/>
              <a:ahLst/>
              <a:cxnLst/>
              <a:rect l="l" t="t" r="r" b="b"/>
              <a:pathLst>
                <a:path w="149933" h="159078">
                  <a:moveTo>
                    <a:pt x="83434" y="0"/>
                  </a:moveTo>
                  <a:cubicBezTo>
                    <a:pt x="103604" y="367"/>
                    <a:pt x="119659" y="6603"/>
                    <a:pt x="131597" y="18710"/>
                  </a:cubicBezTo>
                  <a:cubicBezTo>
                    <a:pt x="143536" y="30817"/>
                    <a:pt x="149648" y="46596"/>
                    <a:pt x="149933" y="66045"/>
                  </a:cubicBezTo>
                  <a:cubicBezTo>
                    <a:pt x="149582" y="83321"/>
                    <a:pt x="145490" y="96675"/>
                    <a:pt x="137655" y="106109"/>
                  </a:cubicBezTo>
                  <a:cubicBezTo>
                    <a:pt x="129821" y="115543"/>
                    <a:pt x="120352" y="120321"/>
                    <a:pt x="109247" y="120444"/>
                  </a:cubicBezTo>
                  <a:cubicBezTo>
                    <a:pt x="104502" y="120478"/>
                    <a:pt x="100459" y="118871"/>
                    <a:pt x="97117" y="115624"/>
                  </a:cubicBezTo>
                  <a:cubicBezTo>
                    <a:pt x="93775" y="112376"/>
                    <a:pt x="92187" y="107286"/>
                    <a:pt x="92355" y="100352"/>
                  </a:cubicBezTo>
                  <a:lnTo>
                    <a:pt x="91440" y="100352"/>
                  </a:lnTo>
                  <a:cubicBezTo>
                    <a:pt x="87451" y="107086"/>
                    <a:pt x="82790" y="112119"/>
                    <a:pt x="77457" y="115452"/>
                  </a:cubicBezTo>
                  <a:cubicBezTo>
                    <a:pt x="72125" y="118785"/>
                    <a:pt x="66034" y="120449"/>
                    <a:pt x="59186" y="120444"/>
                  </a:cubicBezTo>
                  <a:cubicBezTo>
                    <a:pt x="52357" y="120373"/>
                    <a:pt x="46589" y="117834"/>
                    <a:pt x="41880" y="112826"/>
                  </a:cubicBezTo>
                  <a:cubicBezTo>
                    <a:pt x="37172" y="107818"/>
                    <a:pt x="34718" y="100763"/>
                    <a:pt x="34519" y="91660"/>
                  </a:cubicBezTo>
                  <a:cubicBezTo>
                    <a:pt x="34599" y="82064"/>
                    <a:pt x="36925" y="73181"/>
                    <a:pt x="41499" y="65012"/>
                  </a:cubicBezTo>
                  <a:cubicBezTo>
                    <a:pt x="46072" y="56843"/>
                    <a:pt x="52411" y="50250"/>
                    <a:pt x="60517" y="45232"/>
                  </a:cubicBezTo>
                  <a:cubicBezTo>
                    <a:pt x="68624" y="40215"/>
                    <a:pt x="78016" y="37634"/>
                    <a:pt x="88695" y="37491"/>
                  </a:cubicBezTo>
                  <a:cubicBezTo>
                    <a:pt x="93637" y="37519"/>
                    <a:pt x="98194" y="37975"/>
                    <a:pt x="102367" y="38859"/>
                  </a:cubicBezTo>
                  <a:cubicBezTo>
                    <a:pt x="106539" y="39743"/>
                    <a:pt x="110129" y="40883"/>
                    <a:pt x="113137" y="42280"/>
                  </a:cubicBezTo>
                  <a:lnTo>
                    <a:pt x="105358" y="83656"/>
                  </a:lnTo>
                  <a:cubicBezTo>
                    <a:pt x="103673" y="92313"/>
                    <a:pt x="103445" y="98727"/>
                    <a:pt x="104674" y="102896"/>
                  </a:cubicBezTo>
                  <a:cubicBezTo>
                    <a:pt x="105902" y="107065"/>
                    <a:pt x="108418" y="109190"/>
                    <a:pt x="112222" y="109271"/>
                  </a:cubicBezTo>
                  <a:cubicBezTo>
                    <a:pt x="118356" y="109285"/>
                    <a:pt x="123933" y="105654"/>
                    <a:pt x="128952" y="98378"/>
                  </a:cubicBezTo>
                  <a:cubicBezTo>
                    <a:pt x="133972" y="91103"/>
                    <a:pt x="136632" y="80782"/>
                    <a:pt x="136932" y="67417"/>
                  </a:cubicBezTo>
                  <a:cubicBezTo>
                    <a:pt x="136840" y="50551"/>
                    <a:pt x="132047" y="36921"/>
                    <a:pt x="122551" y="26528"/>
                  </a:cubicBezTo>
                  <a:cubicBezTo>
                    <a:pt x="113056" y="16136"/>
                    <a:pt x="99406" y="10789"/>
                    <a:pt x="81604" y="10487"/>
                  </a:cubicBezTo>
                  <a:cubicBezTo>
                    <a:pt x="69022" y="10565"/>
                    <a:pt x="57572" y="13688"/>
                    <a:pt x="47252" y="19857"/>
                  </a:cubicBezTo>
                  <a:cubicBezTo>
                    <a:pt x="36932" y="26026"/>
                    <a:pt x="28683" y="34772"/>
                    <a:pt x="22505" y="46096"/>
                  </a:cubicBezTo>
                  <a:cubicBezTo>
                    <a:pt x="16326" y="57421"/>
                    <a:pt x="13159" y="70855"/>
                    <a:pt x="13002" y="86400"/>
                  </a:cubicBezTo>
                  <a:cubicBezTo>
                    <a:pt x="13337" y="105669"/>
                    <a:pt x="18902" y="120728"/>
                    <a:pt x="29700" y="131578"/>
                  </a:cubicBezTo>
                  <a:cubicBezTo>
                    <a:pt x="40498" y="142427"/>
                    <a:pt x="54520" y="147946"/>
                    <a:pt x="71767" y="148133"/>
                  </a:cubicBezTo>
                  <a:cubicBezTo>
                    <a:pt x="78325" y="148128"/>
                    <a:pt x="84536" y="147451"/>
                    <a:pt x="90401" y="146102"/>
                  </a:cubicBezTo>
                  <a:cubicBezTo>
                    <a:pt x="96265" y="144753"/>
                    <a:pt x="101556" y="142760"/>
                    <a:pt x="106273" y="140124"/>
                  </a:cubicBezTo>
                  <a:lnTo>
                    <a:pt x="109934" y="149957"/>
                  </a:lnTo>
                  <a:cubicBezTo>
                    <a:pt x="103700" y="153230"/>
                    <a:pt x="97266" y="155576"/>
                    <a:pt x="90629" y="156997"/>
                  </a:cubicBezTo>
                  <a:cubicBezTo>
                    <a:pt x="83992" y="158417"/>
                    <a:pt x="76866" y="159110"/>
                    <a:pt x="69251" y="159077"/>
                  </a:cubicBezTo>
                  <a:cubicBezTo>
                    <a:pt x="56597" y="159010"/>
                    <a:pt x="45060" y="156098"/>
                    <a:pt x="34640" y="150343"/>
                  </a:cubicBezTo>
                  <a:cubicBezTo>
                    <a:pt x="24220" y="144588"/>
                    <a:pt x="15882" y="136394"/>
                    <a:pt x="9626" y="125763"/>
                  </a:cubicBezTo>
                  <a:cubicBezTo>
                    <a:pt x="3370" y="115132"/>
                    <a:pt x="161" y="102468"/>
                    <a:pt x="0" y="87772"/>
                  </a:cubicBezTo>
                  <a:cubicBezTo>
                    <a:pt x="91" y="71865"/>
                    <a:pt x="3542" y="57303"/>
                    <a:pt x="10354" y="44088"/>
                  </a:cubicBezTo>
                  <a:cubicBezTo>
                    <a:pt x="17167" y="30873"/>
                    <a:pt x="26798" y="20275"/>
                    <a:pt x="39249" y="12292"/>
                  </a:cubicBezTo>
                  <a:cubicBezTo>
                    <a:pt x="51700" y="4309"/>
                    <a:pt x="66428" y="212"/>
                    <a:pt x="83434" y="0"/>
                  </a:cubicBezTo>
                  <a:close/>
                  <a:moveTo>
                    <a:pt x="85950" y="49578"/>
                  </a:moveTo>
                  <a:cubicBezTo>
                    <a:pt x="75627" y="49907"/>
                    <a:pt x="67049" y="53995"/>
                    <a:pt x="60215" y="61842"/>
                  </a:cubicBezTo>
                  <a:cubicBezTo>
                    <a:pt x="53381" y="69690"/>
                    <a:pt x="49835" y="79325"/>
                    <a:pt x="49578" y="90746"/>
                  </a:cubicBezTo>
                  <a:cubicBezTo>
                    <a:pt x="49578" y="95873"/>
                    <a:pt x="50836" y="100028"/>
                    <a:pt x="53352" y="103211"/>
                  </a:cubicBezTo>
                  <a:cubicBezTo>
                    <a:pt x="55869" y="106394"/>
                    <a:pt x="59643" y="108033"/>
                    <a:pt x="64676" y="108128"/>
                  </a:cubicBezTo>
                  <a:cubicBezTo>
                    <a:pt x="69151" y="108007"/>
                    <a:pt x="73342" y="106369"/>
                    <a:pt x="77249" y="103215"/>
                  </a:cubicBezTo>
                  <a:cubicBezTo>
                    <a:pt x="81156" y="100061"/>
                    <a:pt x="84466" y="96119"/>
                    <a:pt x="87178" y="91390"/>
                  </a:cubicBezTo>
                  <a:cubicBezTo>
                    <a:pt x="89891" y="86660"/>
                    <a:pt x="91692" y="81871"/>
                    <a:pt x="92583" y="77023"/>
                  </a:cubicBezTo>
                  <a:lnTo>
                    <a:pt x="97372" y="51179"/>
                  </a:lnTo>
                  <a:cubicBezTo>
                    <a:pt x="96227" y="50812"/>
                    <a:pt x="94696" y="50459"/>
                    <a:pt x="92779" y="50121"/>
                  </a:cubicBezTo>
                  <a:cubicBezTo>
                    <a:pt x="90861" y="49783"/>
                    <a:pt x="88585" y="49602"/>
                    <a:pt x="85950" y="495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988133-07CF-470F-B98F-3FBCEBCFFB18}"/>
              </a:ext>
            </a:extLst>
          </p:cNvPr>
          <p:cNvGrpSpPr/>
          <p:nvPr/>
        </p:nvGrpSpPr>
        <p:grpSpPr>
          <a:xfrm>
            <a:off x="555763" y="5220379"/>
            <a:ext cx="570947" cy="570946"/>
            <a:chOff x="555763" y="5150929"/>
            <a:chExt cx="570947" cy="57094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DA2206-B494-4E4F-B4CF-3A1DF9DAC494}"/>
                </a:ext>
              </a:extLst>
            </p:cNvPr>
            <p:cNvSpPr/>
            <p:nvPr/>
          </p:nvSpPr>
          <p:spPr>
            <a:xfrm>
              <a:off x="555763" y="5150929"/>
              <a:ext cx="570947" cy="570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359A753-34A7-46FD-89E2-3DC19206FB64}"/>
                </a:ext>
              </a:extLst>
            </p:cNvPr>
            <p:cNvGrpSpPr/>
            <p:nvPr/>
          </p:nvGrpSpPr>
          <p:grpSpPr>
            <a:xfrm>
              <a:off x="765242" y="5358807"/>
              <a:ext cx="151989" cy="155191"/>
              <a:chOff x="-879439" y="937710"/>
              <a:chExt cx="151989" cy="155191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BE4ABC0-9C0E-49B2-97D6-5039A9C39861}"/>
                  </a:ext>
                </a:extLst>
              </p:cNvPr>
              <p:cNvSpPr txBox="1"/>
              <p:nvPr/>
            </p:nvSpPr>
            <p:spPr>
              <a:xfrm>
                <a:off x="-822290" y="937710"/>
                <a:ext cx="94840" cy="155191"/>
              </a:xfrm>
              <a:custGeom>
                <a:avLst/>
                <a:gdLst/>
                <a:ahLst/>
                <a:cxnLst/>
                <a:rect l="l" t="t" r="r" b="b"/>
                <a:pathLst>
                  <a:path w="94840" h="155191">
                    <a:moveTo>
                      <a:pt x="38157" y="0"/>
                    </a:moveTo>
                    <a:cubicBezTo>
                      <a:pt x="47992" y="19"/>
                      <a:pt x="56511" y="1122"/>
                      <a:pt x="63715" y="3309"/>
                    </a:cubicBezTo>
                    <a:cubicBezTo>
                      <a:pt x="70918" y="5495"/>
                      <a:pt x="76804" y="8652"/>
                      <a:pt x="81372" y="12778"/>
                    </a:cubicBezTo>
                    <a:cubicBezTo>
                      <a:pt x="85628" y="16463"/>
                      <a:pt x="88929" y="21035"/>
                      <a:pt x="91273" y="26494"/>
                    </a:cubicBezTo>
                    <a:cubicBezTo>
                      <a:pt x="93618" y="31954"/>
                      <a:pt x="94807" y="38129"/>
                      <a:pt x="94840" y="45019"/>
                    </a:cubicBezTo>
                    <a:cubicBezTo>
                      <a:pt x="94831" y="51994"/>
                      <a:pt x="93822" y="58226"/>
                      <a:pt x="91816" y="63715"/>
                    </a:cubicBezTo>
                    <a:cubicBezTo>
                      <a:pt x="89809" y="69204"/>
                      <a:pt x="86860" y="73950"/>
                      <a:pt x="82970" y="77952"/>
                    </a:cubicBezTo>
                    <a:cubicBezTo>
                      <a:pt x="77627" y="83549"/>
                      <a:pt x="70893" y="87761"/>
                      <a:pt x="62771" y="90590"/>
                    </a:cubicBezTo>
                    <a:cubicBezTo>
                      <a:pt x="54648" y="93419"/>
                      <a:pt x="45681" y="94836"/>
                      <a:pt x="35870" y="94840"/>
                    </a:cubicBezTo>
                    <a:cubicBezTo>
                      <a:pt x="32887" y="94855"/>
                      <a:pt x="30047" y="94769"/>
                      <a:pt x="27350" y="94584"/>
                    </a:cubicBezTo>
                    <a:cubicBezTo>
                      <a:pt x="24653" y="94398"/>
                      <a:pt x="22156" y="94027"/>
                      <a:pt x="19859" y="93471"/>
                    </a:cubicBezTo>
                    <a:lnTo>
                      <a:pt x="19859" y="155191"/>
                    </a:lnTo>
                    <a:lnTo>
                      <a:pt x="0" y="155191"/>
                    </a:lnTo>
                    <a:lnTo>
                      <a:pt x="0" y="2966"/>
                    </a:lnTo>
                    <a:cubicBezTo>
                      <a:pt x="4783" y="2144"/>
                      <a:pt x="10340" y="1450"/>
                      <a:pt x="16670" y="884"/>
                    </a:cubicBezTo>
                    <a:cubicBezTo>
                      <a:pt x="22999" y="318"/>
                      <a:pt x="30162" y="24"/>
                      <a:pt x="38157" y="0"/>
                    </a:cubicBezTo>
                    <a:close/>
                    <a:moveTo>
                      <a:pt x="38614" y="15745"/>
                    </a:moveTo>
                    <a:cubicBezTo>
                      <a:pt x="34245" y="15754"/>
                      <a:pt x="30461" y="15907"/>
                      <a:pt x="27264" y="16202"/>
                    </a:cubicBezTo>
                    <a:cubicBezTo>
                      <a:pt x="24067" y="16497"/>
                      <a:pt x="21599" y="16878"/>
                      <a:pt x="19859" y="17345"/>
                    </a:cubicBezTo>
                    <a:lnTo>
                      <a:pt x="19859" y="77266"/>
                    </a:lnTo>
                    <a:cubicBezTo>
                      <a:pt x="22032" y="77833"/>
                      <a:pt x="24491" y="78243"/>
                      <a:pt x="27235" y="78495"/>
                    </a:cubicBezTo>
                    <a:cubicBezTo>
                      <a:pt x="29980" y="78748"/>
                      <a:pt x="33011" y="78872"/>
                      <a:pt x="36327" y="78867"/>
                    </a:cubicBezTo>
                    <a:cubicBezTo>
                      <a:pt x="48444" y="78824"/>
                      <a:pt x="57889" y="75994"/>
                      <a:pt x="64660" y="70376"/>
                    </a:cubicBezTo>
                    <a:cubicBezTo>
                      <a:pt x="71431" y="64759"/>
                      <a:pt x="74871" y="56611"/>
                      <a:pt x="74981" y="45933"/>
                    </a:cubicBezTo>
                    <a:cubicBezTo>
                      <a:pt x="74838" y="35770"/>
                      <a:pt x="71521" y="28195"/>
                      <a:pt x="65031" y="23206"/>
                    </a:cubicBezTo>
                    <a:cubicBezTo>
                      <a:pt x="58541" y="18218"/>
                      <a:pt x="49736" y="15730"/>
                      <a:pt x="38614" y="157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43A437-AA23-4B5A-8887-5F9342BC43E2}"/>
                  </a:ext>
                </a:extLst>
              </p:cNvPr>
              <p:cNvSpPr txBox="1"/>
              <p:nvPr/>
            </p:nvSpPr>
            <p:spPr>
              <a:xfrm>
                <a:off x="-879439" y="938852"/>
                <a:ext cx="19859" cy="154048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4048">
                    <a:moveTo>
                      <a:pt x="0" y="0"/>
                    </a:moveTo>
                    <a:lnTo>
                      <a:pt x="19859" y="0"/>
                    </a:lnTo>
                    <a:lnTo>
                      <a:pt x="19859" y="154048"/>
                    </a:lnTo>
                    <a:lnTo>
                      <a:pt x="0" y="154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CB61A4A-43AA-4D82-997A-7AFA72A32BE6}"/>
              </a:ext>
            </a:extLst>
          </p:cNvPr>
          <p:cNvSpPr txBox="1"/>
          <p:nvPr/>
        </p:nvSpPr>
        <p:spPr>
          <a:xfrm>
            <a:off x="533400" y="5951427"/>
            <a:ext cx="67007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27206">
              <a:lnSpc>
                <a:spcPct val="10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Tylko osoby zgłoszone będą miały możliwość uczestnictwa w testach.</a:t>
            </a:r>
          </a:p>
        </p:txBody>
      </p:sp>
      <p:graphicFrame>
        <p:nvGraphicFramePr>
          <p:cNvPr id="89" name="Table 89">
            <a:extLst>
              <a:ext uri="{FF2B5EF4-FFF2-40B4-BE49-F238E27FC236}">
                <a16:creationId xmlns:a16="http://schemas.microsoft.com/office/drawing/2014/main" id="{8D8C93FC-1EF9-49ED-B8C6-9C3FE6400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13547"/>
              </p:ext>
            </p:extLst>
          </p:nvPr>
        </p:nvGraphicFramePr>
        <p:xfrm>
          <a:off x="1155492" y="1786490"/>
          <a:ext cx="5626310" cy="405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310">
                  <a:extLst>
                    <a:ext uri="{9D8B030D-6E8A-4147-A177-3AD203B41FA5}">
                      <a16:colId xmlns:a16="http://schemas.microsoft.com/office/drawing/2014/main" val="4220603733"/>
                    </a:ext>
                  </a:extLst>
                </a:gridCol>
              </a:tblGrid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Nazwę firmy uczestnika testów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42903"/>
                  </a:ext>
                </a:extLst>
              </a:tr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Imię i nazwisko uczestnika testów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525658"/>
                  </a:ext>
                </a:extLst>
              </a:tr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Adres mailowy uczestnika testów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4177"/>
                  </a:ext>
                </a:extLst>
              </a:tr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Telefon kontaktowy uczestnika testów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57729"/>
                  </a:ext>
                </a:extLst>
              </a:tr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Rodzaj dostępu do systemu notującego X-Stream Trading (obserwator, trader, trade manager)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4910"/>
                  </a:ext>
                </a:extLst>
              </a:tr>
              <a:tr h="67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Adres IP uczestnika testów</a:t>
                      </a:r>
                      <a:endParaRPr lang="en-GB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49009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B60A3AAA-0659-4BC6-B22D-D7D6F5201E80}"/>
              </a:ext>
            </a:extLst>
          </p:cNvPr>
          <p:cNvGrpSpPr/>
          <p:nvPr/>
        </p:nvGrpSpPr>
        <p:grpSpPr>
          <a:xfrm>
            <a:off x="10694228" y="0"/>
            <a:ext cx="1497772" cy="634748"/>
            <a:chOff x="5347114" y="3111626"/>
            <a:chExt cx="1497772" cy="634748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4D639077-146F-40F4-BFCA-B393A02E67F1}"/>
                </a:ext>
              </a:extLst>
            </p:cNvPr>
            <p:cNvSpPr/>
            <p:nvPr userDrawn="1"/>
          </p:nvSpPr>
          <p:spPr>
            <a:xfrm>
              <a:off x="6311486" y="3111626"/>
              <a:ext cx="533400" cy="556259"/>
            </a:xfrm>
            <a:prstGeom prst="parallelogram">
              <a:avLst>
                <a:gd name="adj" fmla="val 77771"/>
              </a:avLst>
            </a:prstGeom>
            <a:solidFill>
              <a:srgbClr val="B00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36" name="Graphic 6">
              <a:extLst>
                <a:ext uri="{FF2B5EF4-FFF2-40B4-BE49-F238E27FC236}">
                  <a16:creationId xmlns:a16="http://schemas.microsoft.com/office/drawing/2014/main" id="{7E7E67ED-D96D-4DDC-BC6B-833F87B97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7114" y="3463009"/>
              <a:ext cx="890337" cy="283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2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GiT">
  <a:themeElements>
    <a:clrScheme name="IRGiT">
      <a:dk1>
        <a:srgbClr val="36383D"/>
      </a:dk1>
      <a:lt1>
        <a:sysClr val="window" lastClr="FFFFFF"/>
      </a:lt1>
      <a:dk2>
        <a:srgbClr val="36383D"/>
      </a:dk2>
      <a:lt2>
        <a:srgbClr val="FFFFFF"/>
      </a:lt2>
      <a:accent1>
        <a:srgbClr val="1E5C3D"/>
      </a:accent1>
      <a:accent2>
        <a:srgbClr val="4EC775"/>
      </a:accent2>
      <a:accent3>
        <a:srgbClr val="A3A7A8"/>
      </a:accent3>
      <a:accent4>
        <a:srgbClr val="F5F5F5"/>
      </a:accent4>
      <a:accent5>
        <a:srgbClr val="3D8F7F"/>
      </a:accent5>
      <a:accent6>
        <a:srgbClr val="7BC7B9"/>
      </a:accent6>
      <a:hlink>
        <a:srgbClr val="8B9091"/>
      </a:hlink>
      <a:folHlink>
        <a:srgbClr val="C4C4C4"/>
      </a:folHlink>
    </a:clrScheme>
    <a:fontScheme name="IRGi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601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Verdana</vt:lpstr>
      <vt:lpstr>Arial</vt:lpstr>
      <vt:lpstr>Wingdings</vt:lpstr>
      <vt:lpstr>Myriad Pro</vt:lpstr>
      <vt:lpstr>IRGiT</vt:lpstr>
      <vt:lpstr>PowerPoint Presentation</vt:lpstr>
      <vt:lpstr>Testy procedury postępowania  w sytuacji wystąpienia przypadku naruszenia</vt:lpstr>
      <vt:lpstr>Agenda</vt:lpstr>
      <vt:lpstr>Założenia testów</vt:lpstr>
      <vt:lpstr>Założenia testów</vt:lpstr>
      <vt:lpstr>Komunikacja w ramach testów Ogólne założenia komuniacji z uczestnikami rynku</vt:lpstr>
      <vt:lpstr>Komunikacja w ramach testów Harmonogram</vt:lpstr>
      <vt:lpstr>Harmonogram testów</vt:lpstr>
      <vt:lpstr>Zgłoszenie uczestnictwa w testach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Furmanek</dc:creator>
  <cp:lastModifiedBy>rsrubkowski@gmail.com</cp:lastModifiedBy>
  <cp:revision>19</cp:revision>
  <dcterms:created xsi:type="dcterms:W3CDTF">2021-07-19T19:30:00Z</dcterms:created>
  <dcterms:modified xsi:type="dcterms:W3CDTF">2021-09-01T13:20:26Z</dcterms:modified>
</cp:coreProperties>
</file>