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sldIdLst>
    <p:sldId id="354" r:id="rId2"/>
    <p:sldId id="256" r:id="rId3"/>
    <p:sldId id="257" r:id="rId4"/>
    <p:sldId id="346" r:id="rId5"/>
    <p:sldId id="352" r:id="rId6"/>
    <p:sldId id="347" r:id="rId7"/>
    <p:sldId id="353" r:id="rId8"/>
    <p:sldId id="348" r:id="rId9"/>
    <p:sldId id="355" r:id="rId10"/>
    <p:sldId id="356" r:id="rId11"/>
    <p:sldId id="351" r:id="rId12"/>
    <p:sldId id="344" r:id="rId13"/>
  </p:sldIdLst>
  <p:sldSz cx="12192000" cy="6858000"/>
  <p:notesSz cx="6858000" cy="9144000"/>
  <p:embeddedFontLst>
    <p:embeddedFont>
      <p:font typeface="Cambria Math" panose="02040503050406030204" pitchFamily="18" charset="0"/>
      <p:regular r:id="rId14"/>
    </p:embeddedFont>
    <p:embeddedFont>
      <p:font typeface="Myriad Pro" panose="020B0503030403020204" pitchFamily="34" charset="0"/>
      <p:regular r:id="rId15"/>
      <p:bold r:id="rId16"/>
      <p:italic r:id="rId17"/>
      <p:boldItalic r:id="rId18"/>
    </p:embeddedFont>
  </p:embeddedFont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lińska Aleksandra" initials="CA" lastIdx="5" clrIdx="0">
    <p:extLst>
      <p:ext uri="{19B8F6BF-5375-455C-9EA6-DF929625EA0E}">
        <p15:presenceInfo xmlns:p15="http://schemas.microsoft.com/office/powerpoint/2012/main" userId="S::aleksandra.cielinska@irgit.pl::c2e95c34-0601-450f-9f18-f6e1bc046a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0A41"/>
    <a:srgbClr val="B00357"/>
    <a:srgbClr val="4EC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026" autoAdjust="0"/>
  </p:normalViewPr>
  <p:slideViewPr>
    <p:cSldViewPr snapToGrid="0" snapToObjects="1">
      <p:cViewPr varScale="1">
        <p:scale>
          <a:sx n="79" d="100"/>
          <a:sy n="79" d="100"/>
        </p:scale>
        <p:origin x="74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lajd tytułowy konferen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E40CAD36-FF0B-464F-A301-1813C6E0AFF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613E50E-F941-42BA-9FD1-F141DD88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4E095F5-49D2-44B5-BEC3-68EB40CAA0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" y="0"/>
              <a:ext cx="7386320" cy="6858000"/>
            </a:xfrm>
            <a:prstGeom prst="rect">
              <a:avLst/>
            </a:prstGeom>
          </p:spPr>
        </p:pic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5E2407C-615B-4DE2-AD14-B671138478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04125" y="1252800"/>
            <a:ext cx="4054475" cy="3851635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4000" b="1" cap="all" baseline="0">
                <a:solidFill>
                  <a:schemeClr val="bg1"/>
                </a:solidFill>
              </a:defRPr>
            </a:lvl1pPr>
            <a:lvl2pPr>
              <a:defRPr cap="all" baseline="0"/>
            </a:lvl2pPr>
            <a:lvl3pPr>
              <a:defRPr cap="all" baseline="0"/>
            </a:lvl3pPr>
            <a:lvl4pPr>
              <a:defRPr cap="all" baseline="0"/>
            </a:lvl4pPr>
            <a:lvl5pPr>
              <a:defRPr cap="all" baseline="0"/>
            </a:lvl5pPr>
          </a:lstStyle>
          <a:p>
            <a:pPr lvl="0"/>
            <a:r>
              <a:rPr lang="pl-PL" dirty="0"/>
              <a:t>TYTUŁ PREZENTACJI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9A21BB-E415-4212-AD29-40D879A74170}"/>
              </a:ext>
            </a:extLst>
          </p:cNvPr>
          <p:cNvSpPr txBox="1"/>
          <p:nvPr userDrawn="1"/>
        </p:nvSpPr>
        <p:spPr>
          <a:xfrm>
            <a:off x="616530" y="6061360"/>
            <a:ext cx="39575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defTabSz="914400" rtl="0" eaLnBrk="1" latinLnBrk="0" hangingPunct="1"/>
            <a:r>
              <a:rPr lang="pl-PL" b="1" kern="1200" dirty="0">
                <a:solidFill>
                  <a:srgbClr val="4F0A41"/>
                </a:solidFill>
                <a:latin typeface="+mn-lt"/>
                <a:ea typeface="+mn-ea"/>
                <a:cs typeface="+mn-cs"/>
              </a:rPr>
              <a:t>www.irgit.pl</a:t>
            </a:r>
          </a:p>
        </p:txBody>
      </p:sp>
    </p:spTree>
    <p:extLst>
      <p:ext uri="{BB962C8B-B14F-4D97-AF65-F5344CB8AC3E}">
        <p14:creationId xmlns:p14="http://schemas.microsoft.com/office/powerpoint/2010/main" val="1408610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B8A38F1-186F-4260-BD76-FEA3904860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A870C20-E539-4C7D-AAB4-BE3367A9DC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1BFB13D-8010-434D-BFA2-E3E36DF1FBFC}"/>
              </a:ext>
            </a:extLst>
          </p:cNvPr>
          <p:cNvSpPr/>
          <p:nvPr userDrawn="1"/>
        </p:nvSpPr>
        <p:spPr>
          <a:xfrm>
            <a:off x="8468360" y="1935480"/>
            <a:ext cx="2095500" cy="2956560"/>
          </a:xfrm>
          <a:custGeom>
            <a:avLst/>
            <a:gdLst>
              <a:gd name="connsiteX0" fmla="*/ 0 w 2095500"/>
              <a:gd name="connsiteY0" fmla="*/ 0 h 2956560"/>
              <a:gd name="connsiteX1" fmla="*/ 1797685 w 2095500"/>
              <a:gd name="connsiteY1" fmla="*/ 0 h 2956560"/>
              <a:gd name="connsiteX2" fmla="*/ 1797685 w 2095500"/>
              <a:gd name="connsiteY2" fmla="*/ 104461 h 2956560"/>
              <a:gd name="connsiteX3" fmla="*/ 104461 w 2095500"/>
              <a:gd name="connsiteY3" fmla="*/ 104461 h 2956560"/>
              <a:gd name="connsiteX4" fmla="*/ 104461 w 2095500"/>
              <a:gd name="connsiteY4" fmla="*/ 2852099 h 2956560"/>
              <a:gd name="connsiteX5" fmla="*/ 1991039 w 2095500"/>
              <a:gd name="connsiteY5" fmla="*/ 2852099 h 2956560"/>
              <a:gd name="connsiteX6" fmla="*/ 1991039 w 2095500"/>
              <a:gd name="connsiteY6" fmla="*/ 326751 h 2956560"/>
              <a:gd name="connsiteX7" fmla="*/ 2095500 w 2095500"/>
              <a:gd name="connsiteY7" fmla="*/ 326751 h 2956560"/>
              <a:gd name="connsiteX8" fmla="*/ 2095500 w 2095500"/>
              <a:gd name="connsiteY8" fmla="*/ 2956560 h 2956560"/>
              <a:gd name="connsiteX9" fmla="*/ 0 w 2095500"/>
              <a:gd name="connsiteY9" fmla="*/ 2956560 h 295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95500" h="2956560">
                <a:moveTo>
                  <a:pt x="0" y="0"/>
                </a:moveTo>
                <a:lnTo>
                  <a:pt x="1797685" y="0"/>
                </a:lnTo>
                <a:lnTo>
                  <a:pt x="1797685" y="104461"/>
                </a:lnTo>
                <a:lnTo>
                  <a:pt x="104461" y="104461"/>
                </a:lnTo>
                <a:lnTo>
                  <a:pt x="104461" y="2852099"/>
                </a:lnTo>
                <a:lnTo>
                  <a:pt x="1991039" y="2852099"/>
                </a:lnTo>
                <a:lnTo>
                  <a:pt x="1991039" y="326751"/>
                </a:lnTo>
                <a:lnTo>
                  <a:pt x="2095500" y="326751"/>
                </a:lnTo>
                <a:lnTo>
                  <a:pt x="2095500" y="2956560"/>
                </a:lnTo>
                <a:lnTo>
                  <a:pt x="0" y="295656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B60638F2-C621-6E4B-8F13-4D95133A6C86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533400" y="4119245"/>
            <a:ext cx="9657080" cy="564198"/>
          </a:xfrm>
        </p:spPr>
        <p:txBody>
          <a:bodyPr lIns="0" tIns="0" rIns="0" bIns="0" anchor="b">
            <a:noAutofit/>
          </a:bodyPr>
          <a:lstStyle>
            <a:lvl1pPr algn="r">
              <a:defRPr sz="4400" b="1" cap="all" baseline="0">
                <a:solidFill>
                  <a:schemeClr val="tx1"/>
                </a:solidFill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03A7A59A-A37E-49CC-B12D-4C16EBB0CF22}"/>
              </a:ext>
            </a:extLst>
          </p:cNvPr>
          <p:cNvSpPr/>
          <p:nvPr userDrawn="1"/>
        </p:nvSpPr>
        <p:spPr>
          <a:xfrm>
            <a:off x="10035540" y="1813155"/>
            <a:ext cx="638175" cy="694143"/>
          </a:xfrm>
          <a:prstGeom prst="parallelogram">
            <a:avLst>
              <a:gd name="adj" fmla="val 802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B96D505-DFC3-494C-9E8D-1E24DBBFA53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8615680" y="5018723"/>
            <a:ext cx="1917065" cy="315912"/>
          </a:xfrm>
        </p:spPr>
        <p:txBody>
          <a:bodyPr lIns="0" tIns="0" rIns="0" bIns="0" anchor="ctr">
            <a:noAutofit/>
          </a:bodyPr>
          <a:lstStyle>
            <a:lvl1pPr marL="0" indent="0" algn="r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pl-PL" dirty="0"/>
              <a:t>Data</a:t>
            </a:r>
            <a:endParaRPr lang="en-GB" dirty="0"/>
          </a:p>
        </p:txBody>
      </p:sp>
      <p:sp>
        <p:nvSpPr>
          <p:cNvPr id="15" name="Parallelogram 14">
            <a:extLst>
              <a:ext uri="{FF2B5EF4-FFF2-40B4-BE49-F238E27FC236}">
                <a16:creationId xmlns:a16="http://schemas.microsoft.com/office/drawing/2014/main" id="{F9DB1B81-E056-4EC8-B2D4-AA99D4085573}"/>
              </a:ext>
            </a:extLst>
          </p:cNvPr>
          <p:cNvSpPr/>
          <p:nvPr userDrawn="1"/>
        </p:nvSpPr>
        <p:spPr>
          <a:xfrm>
            <a:off x="10403235" y="4912360"/>
            <a:ext cx="1788765" cy="1945640"/>
          </a:xfrm>
          <a:prstGeom prst="parallelogram">
            <a:avLst>
              <a:gd name="adj" fmla="val 8025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CD57E8-9C90-4DB9-B4FC-40E5DBB2E0BA}"/>
              </a:ext>
            </a:extLst>
          </p:cNvPr>
          <p:cNvSpPr txBox="1"/>
          <p:nvPr userDrawn="1"/>
        </p:nvSpPr>
        <p:spPr>
          <a:xfrm>
            <a:off x="614461" y="6181927"/>
            <a:ext cx="35505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pl-PL" b="1" dirty="0">
                <a:solidFill>
                  <a:srgbClr val="4F0A41"/>
                </a:solidFill>
              </a:rPr>
              <a:t>www.irgit.pl | irgit@irgit.pl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FA1F8F60-8E5D-48BA-AA9D-DE9E3B419B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16371" y="578166"/>
            <a:ext cx="2540818" cy="808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56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D72E5A-72FD-6644-9EF3-CD137EEA7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2268638"/>
            <a:ext cx="11125200" cy="237486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2AE5EBD-0F1F-B548-BF92-E22BAEBAF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791919"/>
            <a:ext cx="11125200" cy="137875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979205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C5DF37-D389-E543-85D5-A645E722D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411912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1A8EFA-AA4C-B048-97B4-16DBE5E3A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9D2BF24-637A-A14E-BD98-8CE72310B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08240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03501A-05C9-284D-8E2D-6495EEA7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EB4330-1D0C-6D43-B915-5754F56EA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154575"/>
            <a:ext cx="5486400" cy="50176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9B6A58-0A57-0740-B6CF-6C143AFFC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154575"/>
            <a:ext cx="5486400" cy="50176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12377444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elementy zawartości z tytuł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03501A-05C9-284D-8E2D-6495EEA7A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2EB4330-1D0C-6D43-B915-5754F56EA22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40375"/>
            <a:ext cx="5486400" cy="43318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C09B6A58-0A57-0740-B6CF-6C143AFFC6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40375"/>
            <a:ext cx="5486400" cy="4331825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9B81F8F-FE9D-4912-9520-DD854A7073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3400" y="1143000"/>
            <a:ext cx="5486400" cy="555625"/>
          </a:xfr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l-PL" dirty="0"/>
              <a:t>Nagłowek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07CD527-8157-4E85-9CE9-B7F47C3FC38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2200" y="1143000"/>
            <a:ext cx="5486400" cy="555625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="1"/>
            </a:lvl1pPr>
          </a:lstStyle>
          <a:p>
            <a:pPr lvl="0"/>
            <a:r>
              <a:rPr lang="pl-PL" dirty="0"/>
              <a:t>Nagłówek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57785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Slajd końcowy konferen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A1756C-5306-4A1B-BC24-BF925DC0D9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Graphic 10">
            <a:extLst>
              <a:ext uri="{FF2B5EF4-FFF2-40B4-BE49-F238E27FC236}">
                <a16:creationId xmlns:a16="http://schemas.microsoft.com/office/drawing/2014/main" id="{DBFFCE50-8D18-4219-988E-96F3CFE0C4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3888" y="5972220"/>
            <a:ext cx="1511672" cy="48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497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2328C137-E69F-514D-9266-482D6BDF0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38"/>
            <a:ext cx="10073640" cy="556261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E9455DC-75A6-3B4D-BA5F-45814BE535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58240"/>
            <a:ext cx="11125200" cy="501872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sp>
        <p:nvSpPr>
          <p:cNvPr id="9" name="Parallelogram 8">
            <a:extLst>
              <a:ext uri="{FF2B5EF4-FFF2-40B4-BE49-F238E27FC236}">
                <a16:creationId xmlns:a16="http://schemas.microsoft.com/office/drawing/2014/main" id="{BB5E05F0-BCF6-4174-97EA-647015AA9446}"/>
              </a:ext>
            </a:extLst>
          </p:cNvPr>
          <p:cNvSpPr/>
          <p:nvPr userDrawn="1"/>
        </p:nvSpPr>
        <p:spPr>
          <a:xfrm>
            <a:off x="11658600" y="0"/>
            <a:ext cx="533400" cy="556259"/>
          </a:xfrm>
          <a:prstGeom prst="parallelogram">
            <a:avLst>
              <a:gd name="adj" fmla="val 77771"/>
            </a:avLst>
          </a:prstGeom>
          <a:solidFill>
            <a:srgbClr val="B00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4D3E75E3-7504-4414-904D-51CF238107D0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94228" y="351383"/>
            <a:ext cx="890337" cy="2833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7DC497-134B-4851-88D9-E80961D7BF34}"/>
              </a:ext>
            </a:extLst>
          </p:cNvPr>
          <p:cNvSpPr txBox="1"/>
          <p:nvPr userDrawn="1"/>
        </p:nvSpPr>
        <p:spPr>
          <a:xfrm>
            <a:off x="7543800" y="6451441"/>
            <a:ext cx="411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r" defTabSz="914400" rtl="0" eaLnBrk="1" latinLnBrk="0" hangingPunct="1"/>
            <a:r>
              <a:rPr lang="pl-PL" sz="1200" kern="1200" dirty="0">
                <a:solidFill>
                  <a:srgbClr val="4F0A41"/>
                </a:solidFill>
                <a:latin typeface="+mn-lt"/>
                <a:ea typeface="+mn-ea"/>
                <a:cs typeface="+mn-cs"/>
              </a:rPr>
              <a:t>IZBA ROZLICZENIOWA GIEŁD TOWAROWYCH S.A. | www.irgit.pl</a:t>
            </a:r>
          </a:p>
        </p:txBody>
      </p:sp>
    </p:spTree>
    <p:extLst>
      <p:ext uri="{BB962C8B-B14F-4D97-AF65-F5344CB8AC3E}">
        <p14:creationId xmlns:p14="http://schemas.microsoft.com/office/powerpoint/2010/main" val="131822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1" r:id="rId3"/>
    <p:sldLayoutId id="2147483654" r:id="rId4"/>
    <p:sldLayoutId id="2147483650" r:id="rId5"/>
    <p:sldLayoutId id="2147483652" r:id="rId6"/>
    <p:sldLayoutId id="2147483659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3152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36" userDrawn="1">
          <p15:clr>
            <a:srgbClr val="F26B43"/>
          </p15:clr>
        </p15:guide>
        <p15:guide id="2" pos="7344" userDrawn="1">
          <p15:clr>
            <a:srgbClr val="F26B43"/>
          </p15:clr>
        </p15:guide>
        <p15:guide id="3" orient="horz" pos="216" userDrawn="1">
          <p15:clr>
            <a:srgbClr val="F26B43"/>
          </p15:clr>
        </p15:guide>
        <p15:guide id="4" orient="horz" pos="576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orient="horz" pos="72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A1C0104-5883-46D6-B720-522E112FF6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04125" y="1252800"/>
            <a:ext cx="4341441" cy="3851635"/>
          </a:xfrm>
        </p:spPr>
        <p:txBody>
          <a:bodyPr anchor="ctr"/>
          <a:lstStyle/>
          <a:p>
            <a:r>
              <a:rPr lang="pl-PL" dirty="0"/>
              <a:t>Nowe formy zabezpieczeń – zabezpieczenia w walucie EURO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4207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CD4A9CA3-18CE-49DC-94A3-3A61A7469D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45947"/>
            <a:ext cx="12192000" cy="1347391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5C7400-D297-4F64-BEEA-E3B6817936B2}"/>
              </a:ext>
            </a:extLst>
          </p:cNvPr>
          <p:cNvSpPr/>
          <p:nvPr/>
        </p:nvSpPr>
        <p:spPr>
          <a:xfrm>
            <a:off x="0" y="4845947"/>
            <a:ext cx="12192000" cy="1347391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5A2A9FA-8135-4961-BAD8-8E1D5A3F63C4}"/>
              </a:ext>
            </a:extLst>
          </p:cNvPr>
          <p:cNvSpPr txBox="1">
            <a:spLocks/>
          </p:cNvSpPr>
          <p:nvPr/>
        </p:nvSpPr>
        <p:spPr>
          <a:xfrm>
            <a:off x="732638" y="1371523"/>
            <a:ext cx="4627880" cy="555625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1363" indent="0">
              <a:buNone/>
            </a:pPr>
            <a:r>
              <a:rPr lang="pl-PL" b="1" dirty="0"/>
              <a:t>Obniżenie zabezpieczenia w walucie euro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96F8F0A-73C1-4D68-98EA-F48FF53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Waluta euro</a:t>
            </a:r>
            <a:br>
              <a:rPr lang="pl-PL" dirty="0"/>
            </a:br>
            <a:r>
              <a:rPr lang="pl-PL" b="0" dirty="0"/>
              <a:t>Obniżenie i wycofanie zabezpieczeń</a:t>
            </a:r>
            <a:endParaRPr lang="en-GB" b="0" dirty="0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202E5B-413C-4B8B-9FC9-422985535488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3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477B63F-EEA1-461D-AE8C-EA9306D9BFDD}"/>
              </a:ext>
            </a:extLst>
          </p:cNvPr>
          <p:cNvSpPr/>
          <p:nvPr/>
        </p:nvSpPr>
        <p:spPr>
          <a:xfrm>
            <a:off x="737718" y="1333217"/>
            <a:ext cx="632237" cy="63223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4" name="Text Placeholder 11">
            <a:extLst>
              <a:ext uri="{FF2B5EF4-FFF2-40B4-BE49-F238E27FC236}">
                <a16:creationId xmlns:a16="http://schemas.microsoft.com/office/drawing/2014/main" id="{18763CAF-E8B3-4FE5-B273-B6ADA28A3E75}"/>
              </a:ext>
            </a:extLst>
          </p:cNvPr>
          <p:cNvSpPr txBox="1">
            <a:spLocks/>
          </p:cNvSpPr>
          <p:nvPr/>
        </p:nvSpPr>
        <p:spPr>
          <a:xfrm>
            <a:off x="6371438" y="1371523"/>
            <a:ext cx="5296577" cy="555625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1363" indent="0">
              <a:buNone/>
            </a:pPr>
            <a:r>
              <a:rPr lang="pl-PL" b="1" dirty="0"/>
              <a:t>Wycofanie waluty euro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FC4F647-8BAA-4381-BBB1-33ECDD8DF48C}"/>
              </a:ext>
            </a:extLst>
          </p:cNvPr>
          <p:cNvSpPr/>
          <p:nvPr/>
        </p:nvSpPr>
        <p:spPr>
          <a:xfrm>
            <a:off x="6364713" y="1333217"/>
            <a:ext cx="632237" cy="63223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>
                <a:solidFill>
                  <a:schemeClr val="accent1"/>
                </a:solidFill>
              </a:rPr>
              <a:t>✗</a:t>
            </a:r>
            <a:endParaRPr lang="en-GB" sz="1800" dirty="0">
              <a:solidFill>
                <a:schemeClr val="accent1"/>
              </a:solidFill>
            </a:endParaRPr>
          </a:p>
        </p:txBody>
      </p:sp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C9C6076D-E364-4C1E-8381-DAA2CCD9DE6C}"/>
              </a:ext>
            </a:extLst>
          </p:cNvPr>
          <p:cNvSpPr txBox="1">
            <a:spLocks/>
          </p:cNvSpPr>
          <p:nvPr/>
        </p:nvSpPr>
        <p:spPr>
          <a:xfrm>
            <a:off x="6371438" y="2213378"/>
            <a:ext cx="5287162" cy="3958822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l-PL" dirty="0"/>
              <a:t>Wycofanie waluty euro z Rejestru Zabezpieczeń Niepieniężnych IRGiT następuje na podstawie wniosku o zamknięcie rachunku podpisanego przez osoby upoważnione do reprezentowania Członka Izby oraz pod warunkiem uzyskania zgody IRGiT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dirty="0"/>
              <a:t>Wzór wniosku o zamknięcie rachunku dostępny jest na stronie internetowej IRGiT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dirty="0"/>
              <a:t>Wycofanie waluty euro następuje pod warunkiem, że środki na rachunku pokrywają wszystkie zobowiązania wynikające z kosztów bankowych związanych z jego prowadzeniem</a:t>
            </a:r>
          </a:p>
        </p:txBody>
      </p: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30FA35B2-C69C-4042-A967-A9B466915DBC}"/>
              </a:ext>
            </a:extLst>
          </p:cNvPr>
          <p:cNvSpPr txBox="1">
            <a:spLocks/>
          </p:cNvSpPr>
          <p:nvPr/>
        </p:nvSpPr>
        <p:spPr>
          <a:xfrm>
            <a:off x="732638" y="2213378"/>
            <a:ext cx="5287162" cy="3958822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200"/>
              </a:spcBef>
              <a:buNone/>
            </a:pPr>
            <a:r>
              <a:rPr lang="pl-PL" dirty="0"/>
              <a:t>Obniżenie wysokości zabezpieczenia w Rejestrze Zabezpieczeń Niepieniężnych IRGiT następuje na podstawie przesłanej wiadomości mailowej oraz pod warunkiem uzyskania zgody IRGiT</a:t>
            </a:r>
          </a:p>
          <a:p>
            <a:pPr marL="0" indent="0">
              <a:spcBef>
                <a:spcPts val="1200"/>
              </a:spcBef>
              <a:buNone/>
            </a:pPr>
            <a:r>
              <a:rPr lang="pl-PL" dirty="0"/>
              <a:t>Możliwe wyłącznie do wartości minimalnej</a:t>
            </a:r>
          </a:p>
        </p:txBody>
      </p:sp>
      <p:pic>
        <p:nvPicPr>
          <p:cNvPr id="24" name="Graphic 23">
            <a:extLst>
              <a:ext uri="{FF2B5EF4-FFF2-40B4-BE49-F238E27FC236}">
                <a16:creationId xmlns:a16="http://schemas.microsoft.com/office/drawing/2014/main" id="{21D2A964-48C8-4609-8C02-E0C5C7FD3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848699" y="1505740"/>
            <a:ext cx="410274" cy="28719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C5F25E2-81D6-4B4A-B76F-B266377373AB}"/>
              </a:ext>
            </a:extLst>
          </p:cNvPr>
          <p:cNvSpPr txBox="1"/>
          <p:nvPr/>
        </p:nvSpPr>
        <p:spPr>
          <a:xfrm>
            <a:off x="757107" y="4965644"/>
            <a:ext cx="1067778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indent="0" algn="ctr" defTabSz="1064780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None/>
              <a:defRPr/>
            </a:pPr>
            <a:r>
              <a:rPr lang="pl-PL" sz="1400" b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Obniżenie/wycofanie waluty euro z Rejestru Zabezpieczeń Niepieniężnych ma miejsce na dwa dni robocze przed planowanym </a:t>
            </a:r>
            <a:br>
              <a:rPr lang="pl-PL" sz="1400" b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</a:br>
            <a:r>
              <a:rPr lang="pl-PL" sz="1400" b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zwrotem waluty euro</a:t>
            </a:r>
          </a:p>
          <a:p>
            <a:pPr marL="0" lvl="1" indent="0" algn="ctr" defTabSz="1064780">
              <a:lnSpc>
                <a:spcPct val="100000"/>
              </a:lnSpc>
              <a:spcBef>
                <a:spcPts val="1200"/>
              </a:spcBef>
              <a:buClrTx/>
              <a:buFont typeface="Arial" panose="020B0604020202020204" pitchFamily="34" charset="0"/>
              <a:buNone/>
              <a:defRPr/>
            </a:pPr>
            <a:r>
              <a:rPr lang="pl-PL" sz="1400" b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IRGiT może odmówić przekazania określonej wartości waluty euro w przypadku braku pokrycia depozytów zabezpieczających wymaganych </a:t>
            </a:r>
            <a:br>
              <a:rPr lang="pl-PL" sz="1400" b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</a:br>
            <a:r>
              <a:rPr lang="pl-PL" sz="1400" b="0" dirty="0">
                <a:solidFill>
                  <a:schemeClr val="bg1"/>
                </a:solidFill>
                <a:latin typeface="+mn-lt"/>
                <a:ea typeface="Verdana" panose="020B0604030504040204" pitchFamily="34" charset="0"/>
              </a:rPr>
              <a:t>od Członka Izby na dzień obniżenia/wycofania</a:t>
            </a:r>
          </a:p>
        </p:txBody>
      </p:sp>
    </p:spTree>
    <p:extLst>
      <p:ext uri="{BB962C8B-B14F-4D97-AF65-F5344CB8AC3E}">
        <p14:creationId xmlns:p14="http://schemas.microsoft.com/office/powerpoint/2010/main" val="325021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4" grpId="0"/>
      <p:bldP spid="20" grpId="0" animBg="1"/>
      <p:bldP spid="32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54BAA35-DADE-4362-9519-EC0FDBC393B4}"/>
              </a:ext>
            </a:extLst>
          </p:cNvPr>
          <p:cNvGrpSpPr/>
          <p:nvPr/>
        </p:nvGrpSpPr>
        <p:grpSpPr>
          <a:xfrm>
            <a:off x="6096000" y="0"/>
            <a:ext cx="6096000" cy="6858000"/>
            <a:chOff x="6096000" y="0"/>
            <a:chExt cx="6096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B4407F-4DB8-4C3F-AD1A-EACECE3EAB19}"/>
                </a:ext>
              </a:extLst>
            </p:cNvPr>
            <p:cNvSpPr/>
            <p:nvPr/>
          </p:nvSpPr>
          <p:spPr>
            <a:xfrm>
              <a:off x="6096000" y="0"/>
              <a:ext cx="6096000" cy="68580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Prostokąt 12">
                  <a:extLst>
                    <a:ext uri="{FF2B5EF4-FFF2-40B4-BE49-F238E27FC236}">
                      <a16:creationId xmlns:a16="http://schemas.microsoft.com/office/drawing/2014/main" id="{328C5204-BA7C-4F57-BCBC-AD385F239E10}"/>
                    </a:ext>
                  </a:extLst>
                </p:cNvPr>
                <p:cNvSpPr/>
                <p:nvPr/>
              </p:nvSpPr>
              <p:spPr>
                <a:xfrm>
                  <a:off x="6613812" y="1648988"/>
                  <a:ext cx="4704027" cy="535531"/>
                </a:xfrm>
                <a:prstGeom prst="rect">
                  <a:avLst/>
                </a:prstGeom>
                <a:ln>
                  <a:noFill/>
                  <a:prstDash val="sysDot"/>
                </a:ln>
              </p:spPr>
              <p:txBody>
                <a:bodyPr wrap="square">
                  <a:spAutoFit/>
                </a:bodyPr>
                <a:lstStyle/>
                <a:p>
                  <a:pPr defTabSz="1064780">
                    <a:lnSpc>
                      <a:spcPct val="120000"/>
                    </a:lnSpc>
                    <a:spcBef>
                      <a:spcPts val="1165"/>
                    </a:spcBef>
                    <a:buClr>
                      <a:srgbClr val="B01D5F"/>
                    </a:buCl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pl-PL" sz="2400" b="1" i="1" smtClean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𝐖</m:t>
                            </m:r>
                          </m:e>
                          <m:sub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𝐞𝐮𝐫</m:t>
                            </m:r>
                          </m:sub>
                        </m:sSub>
                        <m:r>
                          <a:rPr lang="pl-PL" sz="2400" b="1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=</m:t>
                        </m:r>
                        <m:sSub>
                          <m:sSubPr>
                            <m:ctrlPr>
                              <a:rPr lang="pl-PL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𝐋</m:t>
                            </m:r>
                          </m:e>
                          <m:sub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𝐞𝐮𝐫</m:t>
                            </m:r>
                          </m:sub>
                        </m:sSub>
                        <m:r>
                          <a:rPr lang="pl-PL" sz="2400" b="1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pl-PL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𝐅</m:t>
                            </m:r>
                          </m:e>
                          <m:sub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𝐞𝐮𝐫</m:t>
                            </m:r>
                          </m:sub>
                        </m:sSub>
                        <m:r>
                          <a:rPr lang="pl-PL" sz="2400" b="1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×(</m:t>
                        </m:r>
                        <m:r>
                          <a:rPr lang="pl-PL" sz="2400" b="1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𝟏</m:t>
                        </m:r>
                        <m:r>
                          <a:rPr lang="pl-PL" sz="2400" b="1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pl-PL" sz="2400" b="1" i="1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</m:ctrlPr>
                          </m:sSubPr>
                          <m:e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𝐖𝐑</m:t>
                            </m:r>
                          </m:e>
                          <m:sub>
                            <m:r>
                              <a:rPr lang="pl-PL" sz="2400" b="1" i="0">
                                <a:solidFill>
                                  <a:schemeClr val="accent2"/>
                                </a:solidFill>
                                <a:latin typeface="Cambria Math" panose="02040503050406030204" pitchFamily="18" charset="0"/>
                                <a:ea typeface="Verdana" panose="020B0604030504040204" pitchFamily="34" charset="0"/>
                              </a:rPr>
                              <m:t>𝐞𝐮𝐫</m:t>
                            </m:r>
                          </m:sub>
                        </m:sSub>
                        <m:r>
                          <a:rPr lang="pl-PL" sz="2400" b="1" i="0">
                            <a:solidFill>
                              <a:schemeClr val="accent2"/>
                            </a:solidFill>
                            <a:latin typeface="Cambria Math" panose="02040503050406030204" pitchFamily="18" charset="0"/>
                            <a:ea typeface="Verdana" panose="020B0604030504040204" pitchFamily="34" charset="0"/>
                          </a:rPr>
                          <m:t>)</m:t>
                        </m:r>
                      </m:oMath>
                    </m:oMathPara>
                  </a14:m>
                  <a:endParaRPr lang="pl-PL" sz="2400" b="1" dirty="0">
                    <a:solidFill>
                      <a:schemeClr val="accent2"/>
                    </a:solidFill>
                    <a:latin typeface="Myriad Pro" panose="020B0503030403020204" pitchFamily="34" charset="0"/>
                    <a:ea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8" name="Prostokąt 12">
                  <a:extLst>
                    <a:ext uri="{FF2B5EF4-FFF2-40B4-BE49-F238E27FC236}">
                      <a16:creationId xmlns:a16="http://schemas.microsoft.com/office/drawing/2014/main" id="{328C5204-BA7C-4F57-BCBC-AD385F239E1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3812" y="1648988"/>
                  <a:ext cx="4704027" cy="53553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  <a:prstDash val="sysDot"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Prostokąt 15">
                  <a:extLst>
                    <a:ext uri="{FF2B5EF4-FFF2-40B4-BE49-F238E27FC236}">
                      <a16:creationId xmlns:a16="http://schemas.microsoft.com/office/drawing/2014/main" id="{88499D4B-79E3-4657-9C8D-AEA99735453F}"/>
                    </a:ext>
                  </a:extLst>
                </p:cNvPr>
                <p:cNvSpPr/>
                <p:nvPr/>
              </p:nvSpPr>
              <p:spPr>
                <a:xfrm>
                  <a:off x="6378025" y="2584091"/>
                  <a:ext cx="5285232" cy="2509854"/>
                </a:xfrm>
                <a:prstGeom prst="rect">
                  <a:avLst/>
                </a:prstGeom>
              </p:spPr>
              <p:txBody>
                <a:bodyPr wrap="square" lIns="0" tIns="0" rIns="0" bIns="0">
                  <a:spAutoFit/>
                </a:bodyPr>
                <a:lstStyle/>
                <a:p>
                  <a:pPr>
                    <a:lnSpc>
                      <a:spcPct val="120000"/>
                    </a:lnSpc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l-PL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𝑾</m:t>
                          </m:r>
                        </m:e>
                        <m:sub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𝒆𝒖𝒓</m:t>
                          </m:r>
                        </m:sub>
                      </m:sSub>
                    </m:oMath>
                  </a14:m>
                  <a:r>
                    <a:rPr lang="pl-PL" sz="1400" dirty="0">
                      <a:latin typeface="+mj-lt"/>
                      <a:ea typeface="Verdana" panose="020B0604030504040204" pitchFamily="34" charset="0"/>
                    </a:rPr>
                    <a:t> – wartość waluty euro lub gwarancji bankowych w walucie euro w przeliczeniu na polskie złote na dany dzień</a:t>
                  </a:r>
                </a:p>
                <a:p>
                  <a:pPr>
                    <a:lnSpc>
                      <a:spcPct val="120000"/>
                    </a:lnSpc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𝑳</m:t>
                          </m:r>
                        </m:e>
                        <m:sub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𝒆𝒖𝒓</m:t>
                          </m:r>
                        </m:sub>
                      </m:sSub>
                    </m:oMath>
                  </a14:m>
                  <a:r>
                    <a:rPr lang="pl-PL" sz="1400" dirty="0">
                      <a:latin typeface="+mj-lt"/>
                      <a:ea typeface="Verdana" panose="020B0604030504040204" pitchFamily="34" charset="0"/>
                    </a:rPr>
                    <a:t> – kwota waluty euro lub gwarancji bankowych w walucie euro</a:t>
                  </a:r>
                </a:p>
                <a:p>
                  <a:pPr>
                    <a:lnSpc>
                      <a:spcPct val="120000"/>
                    </a:lnSpc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𝑭</m:t>
                          </m:r>
                        </m:e>
                        <m:sub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𝒆𝒖𝒓</m:t>
                          </m:r>
                          <m:r>
                            <a:rPr lang="pl-PL" sz="1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 </m:t>
                          </m:r>
                        </m:sub>
                      </m:sSub>
                    </m:oMath>
                  </a14:m>
                  <a:r>
                    <a:rPr lang="pl-PL" sz="1400" dirty="0">
                      <a:latin typeface="+mj-lt"/>
                      <a:ea typeface="Verdana" panose="020B0604030504040204" pitchFamily="34" charset="0"/>
                    </a:rPr>
                    <a:t>– kurs średni EUR/PLN publikowany przez Narodowy Bank Polski z danego dnia roboczego</a:t>
                  </a:r>
                </a:p>
                <a:p>
                  <a:pPr>
                    <a:lnSpc>
                      <a:spcPct val="120000"/>
                    </a:lnSpc>
                    <a:spcBef>
                      <a:spcPts val="1200"/>
                    </a:spcBef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</m:ctrlPr>
                        </m:sSubPr>
                        <m:e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𝑾𝑹</m:t>
                          </m:r>
                        </m:e>
                        <m:sub>
                          <m:r>
                            <a:rPr lang="pl-PL" sz="14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Verdana" panose="020B0604030504040204" pitchFamily="34" charset="0"/>
                            </a:rPr>
                            <m:t>𝒆𝒖𝒓</m:t>
                          </m:r>
                        </m:sub>
                      </m:sSub>
                      <m:r>
                        <a:rPr lang="pl-PL" sz="14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Verdana" panose="020B0604030504040204" pitchFamily="34" charset="0"/>
                        </a:rPr>
                        <m:t> </m:t>
                      </m:r>
                    </m:oMath>
                  </a14:m>
                  <a:r>
                    <a:rPr lang="pl-PL" sz="1400" dirty="0">
                      <a:latin typeface="+mj-lt"/>
                      <a:ea typeface="Verdana" panose="020B0604030504040204" pitchFamily="34" charset="0"/>
                    </a:rPr>
                    <a:t>– wskaźnik redukcji dla zabezpieczeń wnoszonych w walucie euro lub gwarancji bankowych w walucie euro z przedziału (0,1) podawany w komunikatach Działu Zarządzania Ryzykiem IRGiT</a:t>
                  </a:r>
                  <a:endParaRPr lang="pl-PL" sz="1400" b="1" dirty="0">
                    <a:latin typeface="+mj-lt"/>
                    <a:ea typeface="Verdan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0" name="Prostokąt 15">
                  <a:extLst>
                    <a:ext uri="{FF2B5EF4-FFF2-40B4-BE49-F238E27FC236}">
                      <a16:creationId xmlns:a16="http://schemas.microsoft.com/office/drawing/2014/main" id="{88499D4B-79E3-4657-9C8D-AEA99735453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78025" y="2584091"/>
                  <a:ext cx="5285232" cy="2509854"/>
                </a:xfrm>
                <a:prstGeom prst="rect">
                  <a:avLst/>
                </a:prstGeom>
                <a:blipFill>
                  <a:blip r:embed="rId3"/>
                  <a:stretch>
                    <a:fillRect l="-2076" t="-1214" r="-1730" b="-339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1E31483E-2D3D-4461-9D3B-146191CB4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38"/>
            <a:ext cx="9067800" cy="556261"/>
          </a:xfrm>
        </p:spPr>
        <p:txBody>
          <a:bodyPr/>
          <a:lstStyle/>
          <a:p>
            <a:pPr marL="690563"/>
            <a:r>
              <a:rPr lang="pl-PL" dirty="0"/>
              <a:t>Wycena nowych zabezpieczeń niepieniężnych</a:t>
            </a: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Podtytuł 2">
            <a:extLst>
              <a:ext uri="{FF2B5EF4-FFF2-40B4-BE49-F238E27FC236}">
                <a16:creationId xmlns:a16="http://schemas.microsoft.com/office/drawing/2014/main" id="{C3E39B48-7491-40A8-BF20-32D5E392C2C7}"/>
              </a:ext>
            </a:extLst>
          </p:cNvPr>
          <p:cNvSpPr txBox="1">
            <a:spLocks/>
          </p:cNvSpPr>
          <p:nvPr/>
        </p:nvSpPr>
        <p:spPr>
          <a:xfrm>
            <a:off x="1608481" y="1282006"/>
            <a:ext cx="8975039" cy="36191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pl-PL" sz="2060" b="1" dirty="0">
              <a:solidFill>
                <a:srgbClr val="B2195C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Symbol zastępczy zawartości 3">
            <a:extLst>
              <a:ext uri="{FF2B5EF4-FFF2-40B4-BE49-F238E27FC236}">
                <a16:creationId xmlns:a16="http://schemas.microsoft.com/office/drawing/2014/main" id="{702CDA56-1261-4384-98BB-D131F16012DC}"/>
              </a:ext>
            </a:extLst>
          </p:cNvPr>
          <p:cNvSpPr txBox="1">
            <a:spLocks/>
          </p:cNvSpPr>
          <p:nvPr/>
        </p:nvSpPr>
        <p:spPr>
          <a:xfrm>
            <a:off x="538133" y="1589586"/>
            <a:ext cx="5284616" cy="97928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827206">
              <a:lnSpc>
                <a:spcPct val="120000"/>
              </a:lnSpc>
              <a:spcBef>
                <a:spcPts val="905"/>
              </a:spcBef>
              <a:buClr>
                <a:srgbClr val="B01D5F"/>
              </a:buClr>
            </a:pPr>
            <a:r>
              <a:rPr lang="pl-PL" sz="140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Wycena zabezpieczeń niepieniężnych w formie waluty euro i gwarancji bankowych w walucie euro </a:t>
            </a:r>
          </a:p>
          <a:p>
            <a:pPr marL="171450" indent="-171450" algn="l" defTabSz="827206">
              <a:lnSpc>
                <a:spcPct val="120000"/>
              </a:lnSpc>
              <a:spcBef>
                <a:spcPts val="905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Verdana" panose="020B0604030504040204" pitchFamily="34" charset="0"/>
              </a:rPr>
              <a:t>Bazuje na wycenie rynkowej tych zabezpieczeń w każdym </a:t>
            </a:r>
            <a:br>
              <a:rPr lang="pl-PL" sz="1400" dirty="0">
                <a:solidFill>
                  <a:srgbClr val="000000"/>
                </a:solidFill>
                <a:ea typeface="Verdana" panose="020B0604030504040204" pitchFamily="34" charset="0"/>
              </a:rPr>
            </a:br>
            <a:r>
              <a:rPr lang="pl-PL" sz="1400" dirty="0">
                <a:solidFill>
                  <a:srgbClr val="000000"/>
                </a:solidFill>
                <a:ea typeface="Verdana" panose="020B0604030504040204" pitchFamily="34" charset="0"/>
              </a:rPr>
              <a:t>dniu roboczym</a:t>
            </a:r>
          </a:p>
          <a:p>
            <a:pPr marL="171450" indent="-171450" algn="l" defTabSz="827206">
              <a:lnSpc>
                <a:spcPct val="120000"/>
              </a:lnSpc>
              <a:spcBef>
                <a:spcPts val="905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Verdana" panose="020B0604030504040204" pitchFamily="34" charset="0"/>
              </a:rPr>
              <a:t>Uwzględnia współczynniki redukcji („haircut”) obliczone zgodnie z metodologią IRGiT, których celem jest mitygowanie ryzyka zmiany cen rynkowych zabezpieczeń, waluty oraz ryzyka płynności (obecnie poziomy współczynników to odpowiednio 4% dla waluty euro oraz 5% dla gwarancji bankowych w euro)</a:t>
            </a:r>
          </a:p>
          <a:p>
            <a:pPr marL="171450" indent="-171450" algn="l" defTabSz="827206">
              <a:lnSpc>
                <a:spcPct val="120000"/>
              </a:lnSpc>
              <a:spcBef>
                <a:spcPts val="905"/>
              </a:spcBef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pl-PL" sz="1400" dirty="0">
                <a:solidFill>
                  <a:srgbClr val="000000"/>
                </a:solidFill>
                <a:ea typeface="Verdana" panose="020B0604030504040204" pitchFamily="34" charset="0"/>
              </a:rPr>
              <a:t>Współczynniki redukcji kalkulowane są odrębnie dla każdego zabezpieczenia niepieniężnego w cyklach miesięcznych i podawane są do wiadomości Członków Izby oraz publikowane na stronie internetowej IRGiT</a:t>
            </a:r>
          </a:p>
          <a:p>
            <a:pPr algn="l" defTabSz="827206">
              <a:lnSpc>
                <a:spcPct val="120000"/>
              </a:lnSpc>
              <a:spcBef>
                <a:spcPts val="905"/>
              </a:spcBef>
              <a:buClr>
                <a:srgbClr val="B01D5F"/>
              </a:buClr>
            </a:pPr>
            <a:endParaRPr lang="pl-PL" sz="1400" b="1" dirty="0">
              <a:solidFill>
                <a:srgbClr val="000000"/>
              </a:solidFill>
              <a:ea typeface="Verdana" panose="020B0604030504040204" pitchFamily="34" charset="0"/>
            </a:endParaRPr>
          </a:p>
          <a:p>
            <a:pPr algn="l" defTabSz="827206">
              <a:lnSpc>
                <a:spcPct val="120000"/>
              </a:lnSpc>
              <a:spcBef>
                <a:spcPts val="905"/>
              </a:spcBef>
              <a:buClr>
                <a:srgbClr val="B01D5F"/>
              </a:buClr>
            </a:pPr>
            <a:endParaRPr lang="pl-PL" sz="1400" b="1" dirty="0">
              <a:solidFill>
                <a:srgbClr val="000000"/>
              </a:solidFill>
              <a:ea typeface="Verdana" panose="020B0604030504040204" pitchFamily="34" charset="0"/>
            </a:endParaRPr>
          </a:p>
          <a:p>
            <a:pPr algn="l" defTabSz="827206">
              <a:lnSpc>
                <a:spcPct val="120000"/>
              </a:lnSpc>
              <a:spcBef>
                <a:spcPts val="905"/>
              </a:spcBef>
              <a:buClr>
                <a:srgbClr val="B01D5F"/>
              </a:buClr>
            </a:pPr>
            <a:endParaRPr lang="pl-PL" sz="1400" b="1" dirty="0">
              <a:solidFill>
                <a:srgbClr val="000000"/>
              </a:solidFill>
              <a:ea typeface="Verdana" panose="020B0604030504040204" pitchFamily="34" charset="0"/>
            </a:endParaRPr>
          </a:p>
          <a:p>
            <a:pPr algn="l" defTabSz="827206">
              <a:lnSpc>
                <a:spcPct val="120000"/>
              </a:lnSpc>
              <a:spcBef>
                <a:spcPts val="905"/>
              </a:spcBef>
              <a:buClr>
                <a:srgbClr val="B01D5F"/>
              </a:buClr>
            </a:pPr>
            <a:endParaRPr lang="pl-PL" sz="1400" b="1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60C847B5-EDC1-44F1-98AA-E9C8A7FC0C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94228" y="351383"/>
            <a:ext cx="890337" cy="283365"/>
          </a:xfrm>
          <a:prstGeom prst="rect">
            <a:avLst/>
          </a:prstGeom>
        </p:spPr>
      </p:pic>
      <p:sp>
        <p:nvSpPr>
          <p:cNvPr id="24" name="Parallelogram 23">
            <a:extLst>
              <a:ext uri="{FF2B5EF4-FFF2-40B4-BE49-F238E27FC236}">
                <a16:creationId xmlns:a16="http://schemas.microsoft.com/office/drawing/2014/main" id="{94DAC8E1-AC52-4032-B037-3CD178EADB7F}"/>
              </a:ext>
            </a:extLst>
          </p:cNvPr>
          <p:cNvSpPr/>
          <p:nvPr/>
        </p:nvSpPr>
        <p:spPr>
          <a:xfrm>
            <a:off x="11658600" y="0"/>
            <a:ext cx="533400" cy="556259"/>
          </a:xfrm>
          <a:prstGeom prst="parallelogram">
            <a:avLst>
              <a:gd name="adj" fmla="val 77771"/>
            </a:avLst>
          </a:prstGeom>
          <a:solidFill>
            <a:srgbClr val="B003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1B0C7BE-6FB0-4359-A93A-EEACB7C90B7F}"/>
              </a:ext>
            </a:extLst>
          </p:cNvPr>
          <p:cNvSpPr txBox="1"/>
          <p:nvPr/>
        </p:nvSpPr>
        <p:spPr>
          <a:xfrm>
            <a:off x="7543800" y="6451441"/>
            <a:ext cx="411480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algn="r" defTabSz="914400" rtl="0" eaLnBrk="1" latinLnBrk="0" hangingPunct="1"/>
            <a:r>
              <a:rPr lang="pl-PL" sz="1200" kern="1200" dirty="0">
                <a:solidFill>
                  <a:srgbClr val="4F0A41"/>
                </a:solidFill>
                <a:latin typeface="+mn-lt"/>
                <a:ea typeface="+mn-ea"/>
                <a:cs typeface="+mn-cs"/>
              </a:rPr>
              <a:t>IZBA ROZLICZENIOWA GIEŁD TOWAROWYCH S.A. | www.irgit.pl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34601B-A94D-4872-BDBE-333FCC28972E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4</a:t>
            </a:r>
            <a:endParaRPr lang="en-GB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20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643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76CEB-6EC2-4B97-87A4-63F8C8BA7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3400" y="4119245"/>
            <a:ext cx="9657080" cy="564198"/>
          </a:xfrm>
        </p:spPr>
        <p:txBody>
          <a:bodyPr/>
          <a:lstStyle/>
          <a:p>
            <a:r>
              <a:rPr lang="pl-PL" dirty="0"/>
              <a:t>Nowe formy zabezpieczeń – zabezpieczenia w walucie EURO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C11A5AE-893D-40C6-99DB-43DB0750B41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l-PL" dirty="0"/>
              <a:t>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5864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233051-1A07-43A8-A5A1-CFFDCFEB8E53}"/>
              </a:ext>
            </a:extLst>
          </p:cNvPr>
          <p:cNvSpPr/>
          <p:nvPr/>
        </p:nvSpPr>
        <p:spPr>
          <a:xfrm>
            <a:off x="0" y="0"/>
            <a:ext cx="19327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2CF57E-E2C0-4B7B-8E2C-E6A7B3CA9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358138"/>
            <a:ext cx="10073640" cy="556261"/>
          </a:xfrm>
        </p:spPr>
        <p:txBody>
          <a:bodyPr/>
          <a:lstStyle/>
          <a:p>
            <a:r>
              <a:rPr lang="pl-PL" dirty="0"/>
              <a:t>Agenda</a:t>
            </a:r>
            <a:endParaRPr lang="en-GB" dirty="0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4385464F-CD5D-4D70-B0E0-29E9EC2AF4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674736"/>
              </p:ext>
            </p:extLst>
          </p:nvPr>
        </p:nvGraphicFramePr>
        <p:xfrm>
          <a:off x="533399" y="1396230"/>
          <a:ext cx="9379527" cy="475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88919">
                  <a:extLst>
                    <a:ext uri="{9D8B030D-6E8A-4147-A177-3AD203B41FA5}">
                      <a16:colId xmlns:a16="http://schemas.microsoft.com/office/drawing/2014/main" val="3879850786"/>
                    </a:ext>
                  </a:extLst>
                </a:gridCol>
                <a:gridCol w="7990608">
                  <a:extLst>
                    <a:ext uri="{9D8B030D-6E8A-4147-A177-3AD203B41FA5}">
                      <a16:colId xmlns:a16="http://schemas.microsoft.com/office/drawing/2014/main" val="2100580902"/>
                    </a:ext>
                  </a:extLst>
                </a:gridCol>
              </a:tblGrid>
              <a:tr h="1149381">
                <a:tc>
                  <a:txBody>
                    <a:bodyPr/>
                    <a:lstStyle/>
                    <a:p>
                      <a:pPr algn="ctr"/>
                      <a:r>
                        <a:rPr lang="pl-PL" sz="7200" b="1">
                          <a:solidFill>
                            <a:schemeClr val="accent2"/>
                          </a:solidFill>
                        </a:rPr>
                        <a:t>1</a:t>
                      </a:r>
                      <a:endParaRPr lang="en-GB" sz="7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Nowe formy zabezpieczeń niepieniężnych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91072903"/>
                  </a:ext>
                </a:extLst>
              </a:tr>
              <a:tr h="1149381">
                <a:tc>
                  <a:txBody>
                    <a:bodyPr/>
                    <a:lstStyle/>
                    <a:p>
                      <a:pPr algn="ctr"/>
                      <a:r>
                        <a:rPr lang="pl-PL" sz="7200" b="1">
                          <a:solidFill>
                            <a:schemeClr val="accent2"/>
                          </a:solidFill>
                        </a:rPr>
                        <a:t>2</a:t>
                      </a:r>
                      <a:endParaRPr lang="en-GB" sz="7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Gwarancje bankowe w walucie euro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1389663"/>
                  </a:ext>
                </a:extLst>
              </a:tr>
              <a:tr h="1149381">
                <a:tc>
                  <a:txBody>
                    <a:bodyPr/>
                    <a:lstStyle/>
                    <a:p>
                      <a:pPr algn="ctr"/>
                      <a:r>
                        <a:rPr lang="pl-PL" sz="7200" b="1" dirty="0">
                          <a:solidFill>
                            <a:schemeClr val="accent2"/>
                          </a:solidFill>
                        </a:rPr>
                        <a:t>3</a:t>
                      </a:r>
                      <a:endParaRPr lang="en-GB" sz="7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Waluta euro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1714832"/>
                  </a:ext>
                </a:extLst>
              </a:tr>
              <a:tr h="1149381">
                <a:tc>
                  <a:txBody>
                    <a:bodyPr/>
                    <a:lstStyle/>
                    <a:p>
                      <a:pPr algn="ctr"/>
                      <a:r>
                        <a:rPr lang="pl-PL" sz="7200" b="1" dirty="0">
                          <a:solidFill>
                            <a:schemeClr val="accent2"/>
                          </a:solidFill>
                        </a:rPr>
                        <a:t>4</a:t>
                      </a:r>
                      <a:endParaRPr lang="en-GB" sz="7200" b="1" dirty="0">
                        <a:solidFill>
                          <a:schemeClr val="accent2"/>
                        </a:solidFill>
                      </a:endParaRP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b="0" dirty="0">
                          <a:solidFill>
                            <a:schemeClr val="tx1"/>
                          </a:solidFill>
                        </a:rPr>
                        <a:t>Wycena nowych zabezpieczeń niepieniężnych</a:t>
                      </a:r>
                    </a:p>
                  </a:txBody>
                  <a:tcPr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accent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1837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1351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EB7056A-F522-45CF-BDEA-7B2E29C66FD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83498"/>
            <a:ext cx="6004086" cy="3674502"/>
          </a:xfrm>
          <a:prstGeom prst="parallelogram">
            <a:avLst>
              <a:gd name="adj" fmla="val 74007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700DB5-C3B4-4703-8F0F-54BBDC86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Nowe formy zabezpieczeń niepieniężnych</a:t>
            </a: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2" name="Parallelogram 11">
            <a:extLst>
              <a:ext uri="{FF2B5EF4-FFF2-40B4-BE49-F238E27FC236}">
                <a16:creationId xmlns:a16="http://schemas.microsoft.com/office/drawing/2014/main" id="{36F33F08-B00B-4DC3-A2C9-AAC132199E0F}"/>
              </a:ext>
            </a:extLst>
          </p:cNvPr>
          <p:cNvSpPr/>
          <p:nvPr/>
        </p:nvSpPr>
        <p:spPr>
          <a:xfrm>
            <a:off x="-715483" y="3887584"/>
            <a:ext cx="2826976" cy="2948127"/>
          </a:xfrm>
          <a:prstGeom prst="parallelogram">
            <a:avLst>
              <a:gd name="adj" fmla="val 777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Podtytuł 2">
            <a:extLst>
              <a:ext uri="{FF2B5EF4-FFF2-40B4-BE49-F238E27FC236}">
                <a16:creationId xmlns:a16="http://schemas.microsoft.com/office/drawing/2014/main" id="{BDE96968-2F14-4A6E-8702-821BAC894CD8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Podtytuł 2">
            <a:extLst>
              <a:ext uri="{FF2B5EF4-FFF2-40B4-BE49-F238E27FC236}">
                <a16:creationId xmlns:a16="http://schemas.microsoft.com/office/drawing/2014/main" id="{4F9104E9-803A-42FA-B85B-D55C21745B02}"/>
              </a:ext>
            </a:extLst>
          </p:cNvPr>
          <p:cNvSpPr txBox="1">
            <a:spLocks/>
          </p:cNvSpPr>
          <p:nvPr/>
        </p:nvSpPr>
        <p:spPr>
          <a:xfrm>
            <a:off x="1608481" y="1282006"/>
            <a:ext cx="8975039" cy="52944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pl-PL" sz="2060" b="1" dirty="0">
              <a:solidFill>
                <a:srgbClr val="B2195C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Parallelogram 19">
            <a:extLst>
              <a:ext uri="{FF2B5EF4-FFF2-40B4-BE49-F238E27FC236}">
                <a16:creationId xmlns:a16="http://schemas.microsoft.com/office/drawing/2014/main" id="{CC2C1B7E-1754-4DF5-A716-848CE1EED4E2}"/>
              </a:ext>
            </a:extLst>
          </p:cNvPr>
          <p:cNvSpPr/>
          <p:nvPr/>
        </p:nvSpPr>
        <p:spPr>
          <a:xfrm>
            <a:off x="4271079" y="1114559"/>
            <a:ext cx="3555768" cy="4628881"/>
          </a:xfrm>
          <a:prstGeom prst="parallelogram">
            <a:avLst>
              <a:gd name="adj" fmla="val 96736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9137F09-F3D6-4C8A-BE1D-B435323EB464}"/>
              </a:ext>
            </a:extLst>
          </p:cNvPr>
          <p:cNvGrpSpPr/>
          <p:nvPr/>
        </p:nvGrpSpPr>
        <p:grpSpPr>
          <a:xfrm>
            <a:off x="7095542" y="1119840"/>
            <a:ext cx="4563057" cy="861774"/>
            <a:chOff x="7095542" y="1119840"/>
            <a:chExt cx="4563057" cy="861774"/>
          </a:xfrm>
        </p:grpSpPr>
        <p:sp>
          <p:nvSpPr>
            <p:cNvPr id="16" name="Symbol zastępczy zawartości 3">
              <a:extLst>
                <a:ext uri="{FF2B5EF4-FFF2-40B4-BE49-F238E27FC236}">
                  <a16:creationId xmlns:a16="http://schemas.microsoft.com/office/drawing/2014/main" id="{65BC9D8E-A91C-4F79-B53E-6E70F4748BFB}"/>
                </a:ext>
              </a:extLst>
            </p:cNvPr>
            <p:cNvSpPr txBox="1">
              <a:spLocks/>
            </p:cNvSpPr>
            <p:nvPr/>
          </p:nvSpPr>
          <p:spPr>
            <a:xfrm>
              <a:off x="7863184" y="1119840"/>
              <a:ext cx="3795415" cy="86177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ctr" defTabSz="710397" rtl="0" eaLnBrk="1" latinLnBrk="0" hangingPunct="1">
                <a:lnSpc>
                  <a:spcPct val="90000"/>
                </a:lnSpc>
                <a:spcBef>
                  <a:spcPts val="777"/>
                </a:spcBef>
                <a:buFont typeface="Arial" panose="020B0604020202020204" pitchFamily="34" charset="0"/>
                <a:buNone/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19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55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0397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5596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0795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75993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1192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86391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158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827206">
                <a:lnSpc>
                  <a:spcPct val="100000"/>
                </a:lnSpc>
                <a:spcBef>
                  <a:spcPts val="0"/>
                </a:spcBef>
                <a:buClr>
                  <a:srgbClr val="B01D5F"/>
                </a:buClr>
              </a:pPr>
              <a:r>
                <a:rPr lang="pl-PL" sz="14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1 września 2021 r. – </a:t>
              </a:r>
              <a:r>
                <a:rPr lang="pl-PL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wdrożenie modelu umożliwiającego wnoszenie waluty euro oraz gwarancji bankowych w walucie euro na pokrycie zobowiązań z tytułu depozytów zabezpieczających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FA5BA4-1F44-4B0D-989B-0E09805DD428}"/>
                </a:ext>
              </a:extLst>
            </p:cNvPr>
            <p:cNvSpPr/>
            <p:nvPr/>
          </p:nvSpPr>
          <p:spPr>
            <a:xfrm>
              <a:off x="7095542" y="1197625"/>
              <a:ext cx="698201" cy="698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3A5B6B9-0755-4A5E-9827-5CCE663B0DC0}"/>
                </a:ext>
              </a:extLst>
            </p:cNvPr>
            <p:cNvSpPr/>
            <p:nvPr/>
          </p:nvSpPr>
          <p:spPr>
            <a:xfrm>
              <a:off x="7164537" y="1266620"/>
              <a:ext cx="560210" cy="56021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DF19695-035B-4724-956B-B66F24D58072}"/>
              </a:ext>
            </a:extLst>
          </p:cNvPr>
          <p:cNvGrpSpPr/>
          <p:nvPr/>
        </p:nvGrpSpPr>
        <p:grpSpPr>
          <a:xfrm>
            <a:off x="6193973" y="2444480"/>
            <a:ext cx="3986347" cy="698201"/>
            <a:chOff x="6193973" y="2444480"/>
            <a:chExt cx="3986347" cy="698201"/>
          </a:xfrm>
        </p:grpSpPr>
        <p:sp>
          <p:nvSpPr>
            <p:cNvPr id="18" name="Symbol zastępczy zawartości 3">
              <a:extLst>
                <a:ext uri="{FF2B5EF4-FFF2-40B4-BE49-F238E27FC236}">
                  <a16:creationId xmlns:a16="http://schemas.microsoft.com/office/drawing/2014/main" id="{0C12DE0A-BBA4-4E9A-A1DB-5D9EEBFED7B3}"/>
                </a:ext>
              </a:extLst>
            </p:cNvPr>
            <p:cNvSpPr txBox="1">
              <a:spLocks/>
            </p:cNvSpPr>
            <p:nvPr/>
          </p:nvSpPr>
          <p:spPr>
            <a:xfrm>
              <a:off x="6942389" y="2581142"/>
              <a:ext cx="3237931" cy="43088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ctr" defTabSz="710397" rtl="0" eaLnBrk="1" latinLnBrk="0" hangingPunct="1">
                <a:lnSpc>
                  <a:spcPct val="90000"/>
                </a:lnSpc>
                <a:spcBef>
                  <a:spcPts val="777"/>
                </a:spcBef>
                <a:buFont typeface="Arial" panose="020B0604020202020204" pitchFamily="34" charset="0"/>
                <a:buNone/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19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55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0397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5596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0795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75993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1192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86391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158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827206">
                <a:lnSpc>
                  <a:spcPct val="100000"/>
                </a:lnSpc>
                <a:spcBef>
                  <a:spcPts val="0"/>
                </a:spcBef>
                <a:buClr>
                  <a:srgbClr val="B01D5F"/>
                </a:buClr>
              </a:pPr>
              <a:r>
                <a:rPr lang="pl-PL" sz="1400" b="1" dirty="0">
                  <a:ea typeface="Verdana" panose="020B0604030504040204" pitchFamily="34" charset="0"/>
                  <a:cs typeface="Verdana" panose="020B0604030504040204" pitchFamily="34" charset="0"/>
                </a:rPr>
                <a:t>Cel – </a:t>
              </a:r>
              <a:r>
                <a:rPr lang="pl-PL" sz="1400" dirty="0">
                  <a:ea typeface="Verdana" panose="020B0604030504040204" pitchFamily="34" charset="0"/>
                  <a:cs typeface="Verdana" panose="020B0604030504040204" pitchFamily="34" charset="0"/>
                </a:rPr>
                <a:t>optymalizacja funkcjonowania systemu gwarantowania rozliczeń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B3E9B7C-963F-4C45-BDDD-ED10DA0BEAD8}"/>
                </a:ext>
              </a:extLst>
            </p:cNvPr>
            <p:cNvSpPr/>
            <p:nvPr/>
          </p:nvSpPr>
          <p:spPr>
            <a:xfrm>
              <a:off x="6193973" y="2444480"/>
              <a:ext cx="698201" cy="698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04CE7B8-2F17-43A3-A0C9-B1D632764E59}"/>
                </a:ext>
              </a:extLst>
            </p:cNvPr>
            <p:cNvSpPr/>
            <p:nvPr/>
          </p:nvSpPr>
          <p:spPr>
            <a:xfrm>
              <a:off x="6262968" y="2513475"/>
              <a:ext cx="560210" cy="56021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CED167-C77E-4B54-841A-0D831DCF4E15}"/>
              </a:ext>
            </a:extLst>
          </p:cNvPr>
          <p:cNvGrpSpPr/>
          <p:nvPr/>
        </p:nvGrpSpPr>
        <p:grpSpPr>
          <a:xfrm>
            <a:off x="5350762" y="3691335"/>
            <a:ext cx="6240450" cy="2349648"/>
            <a:chOff x="5350762" y="3691335"/>
            <a:chExt cx="6240450" cy="2349648"/>
          </a:xfrm>
        </p:grpSpPr>
        <p:sp>
          <p:nvSpPr>
            <p:cNvPr id="19" name="Symbol zastępczy zawartości 3">
              <a:extLst>
                <a:ext uri="{FF2B5EF4-FFF2-40B4-BE49-F238E27FC236}">
                  <a16:creationId xmlns:a16="http://schemas.microsoft.com/office/drawing/2014/main" id="{0917A9D6-2326-4967-82B6-1B083F786855}"/>
                </a:ext>
              </a:extLst>
            </p:cNvPr>
            <p:cNvSpPr txBox="1">
              <a:spLocks/>
            </p:cNvSpPr>
            <p:nvPr/>
          </p:nvSpPr>
          <p:spPr>
            <a:xfrm>
              <a:off x="6221847" y="3717270"/>
              <a:ext cx="5369365" cy="2323713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ctr" defTabSz="710397" rtl="0" eaLnBrk="1" latinLnBrk="0" hangingPunct="1">
                <a:lnSpc>
                  <a:spcPct val="90000"/>
                </a:lnSpc>
                <a:spcBef>
                  <a:spcPts val="777"/>
                </a:spcBef>
                <a:buFont typeface="Arial" panose="020B0604020202020204" pitchFamily="34" charset="0"/>
                <a:buNone/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19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55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0397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5596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0795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75993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1192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86391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158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827206">
                <a:lnSpc>
                  <a:spcPct val="100000"/>
                </a:lnSpc>
                <a:spcBef>
                  <a:spcPts val="600"/>
                </a:spcBef>
                <a:buClr>
                  <a:srgbClr val="B01D5F"/>
                </a:buClr>
              </a:pPr>
              <a:r>
                <a:rPr lang="pl-PL" sz="1400" b="1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Ogólne założenia modelu</a:t>
              </a:r>
            </a:p>
            <a:p>
              <a:pPr marL="182880" indent="-182880" algn="l" defTabSz="827206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Zastosowanie wyłącznie dla depozytów zabezpieczających</a:t>
              </a:r>
            </a:p>
            <a:p>
              <a:pPr marL="182880" indent="-182880" algn="l" defTabSz="827206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Maksymalny poziom uznania do 70% wartości wymaganych depozytów zabezpieczających</a:t>
              </a:r>
            </a:p>
            <a:p>
              <a:pPr marL="182880" indent="-182880" algn="l" defTabSz="827206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Wspólny limit koncentracji dla zabezpieczeń w euro (limit na poziomie Członka Izby wynosi 150 mln EUR, limit na poziomie Izby wynosi 600 mln EUR )</a:t>
              </a:r>
            </a:p>
            <a:p>
              <a:pPr marL="182880" indent="-182880" algn="l" defTabSz="827206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Zastosowanie wskaźników redukcji</a:t>
              </a:r>
            </a:p>
            <a:p>
              <a:pPr marL="182880" indent="-182880" algn="l" defTabSz="827206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pl-PL" sz="1400" dirty="0">
                  <a:solidFill>
                    <a:srgbClr val="000000"/>
                  </a:solidFill>
                  <a:ea typeface="Verdana" panose="020B0604030504040204" pitchFamily="34" charset="0"/>
                  <a:cs typeface="Verdana" panose="020B0604030504040204" pitchFamily="34" charset="0"/>
                </a:rPr>
                <a:t>Wycena w każdym dniu roboczym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F8DD13-C9F5-46DB-8C34-679B3E75E39E}"/>
                </a:ext>
              </a:extLst>
            </p:cNvPr>
            <p:cNvSpPr/>
            <p:nvPr/>
          </p:nvSpPr>
          <p:spPr>
            <a:xfrm>
              <a:off x="5350762" y="3691335"/>
              <a:ext cx="698201" cy="69820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="1" dirty="0">
                <a:solidFill>
                  <a:schemeClr val="accent1"/>
                </a:solidFill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48453FA-5E8C-43F5-98BA-F1234D5954ED}"/>
                </a:ext>
              </a:extLst>
            </p:cNvPr>
            <p:cNvSpPr/>
            <p:nvPr/>
          </p:nvSpPr>
          <p:spPr>
            <a:xfrm>
              <a:off x="5419757" y="3760330"/>
              <a:ext cx="560210" cy="56021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8" name="Oval 27">
            <a:extLst>
              <a:ext uri="{FF2B5EF4-FFF2-40B4-BE49-F238E27FC236}">
                <a16:creationId xmlns:a16="http://schemas.microsoft.com/office/drawing/2014/main" id="{8AC44D6D-4519-441D-BC3D-B5E237C10CAB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1</a:t>
            </a:r>
            <a:endParaRPr lang="en-GB" sz="3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608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51EE2AB-3830-49BB-8F08-DC333AB66005}"/>
              </a:ext>
            </a:extLst>
          </p:cNvPr>
          <p:cNvGrpSpPr/>
          <p:nvPr/>
        </p:nvGrpSpPr>
        <p:grpSpPr>
          <a:xfrm>
            <a:off x="432" y="-95039"/>
            <a:ext cx="12191567" cy="6953039"/>
            <a:chOff x="6982305" y="0"/>
            <a:chExt cx="6154101" cy="3509779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EA825B10-5ACB-4894-B81A-F294A0A33A61}"/>
                </a:ext>
              </a:extLst>
            </p:cNvPr>
            <p:cNvSpPr/>
            <p:nvPr/>
          </p:nvSpPr>
          <p:spPr>
            <a:xfrm>
              <a:off x="7507426" y="0"/>
              <a:ext cx="1898540" cy="2471510"/>
            </a:xfrm>
            <a:prstGeom prst="parallelogram">
              <a:avLst>
                <a:gd name="adj" fmla="val 9673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Parallelogram 24">
              <a:extLst>
                <a:ext uri="{FF2B5EF4-FFF2-40B4-BE49-F238E27FC236}">
                  <a16:creationId xmlns:a16="http://schemas.microsoft.com/office/drawing/2014/main" id="{B878CE18-CB47-4E19-96E5-9A58AC7FEF07}"/>
                </a:ext>
              </a:extLst>
            </p:cNvPr>
            <p:cNvSpPr/>
            <p:nvPr/>
          </p:nvSpPr>
          <p:spPr>
            <a:xfrm>
              <a:off x="6982305" y="561652"/>
              <a:ext cx="2826976" cy="2948127"/>
            </a:xfrm>
            <a:prstGeom prst="parallelogram">
              <a:avLst>
                <a:gd name="adj" fmla="val 7777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" name="Parallelogram 26">
              <a:extLst>
                <a:ext uri="{FF2B5EF4-FFF2-40B4-BE49-F238E27FC236}">
                  <a16:creationId xmlns:a16="http://schemas.microsoft.com/office/drawing/2014/main" id="{EAB61104-DE93-467D-B3C1-1CDCFC78BF56}"/>
                </a:ext>
              </a:extLst>
            </p:cNvPr>
            <p:cNvSpPr/>
            <p:nvPr/>
          </p:nvSpPr>
          <p:spPr>
            <a:xfrm>
              <a:off x="8002067" y="716189"/>
              <a:ext cx="1898540" cy="2471510"/>
            </a:xfrm>
            <a:prstGeom prst="parallelogram">
              <a:avLst>
                <a:gd name="adj" fmla="val 96736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3B355DA-8705-42E9-897E-B5ADD3A86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19440" y="1049269"/>
              <a:ext cx="4916966" cy="2138430"/>
            </a:xfrm>
            <a:prstGeom prst="parallelogram">
              <a:avLst>
                <a:gd name="adj" fmla="val 74007"/>
              </a:avLst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68700DB5-C3B4-4703-8F0F-54BBDC867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Nowe formy zabezpieczeń niepieniężnych</a:t>
            </a:r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C43C27-668C-4541-9784-6E89142DB84D}"/>
              </a:ext>
            </a:extLst>
          </p:cNvPr>
          <p:cNvSpPr/>
          <p:nvPr/>
        </p:nvSpPr>
        <p:spPr>
          <a:xfrm>
            <a:off x="533400" y="4701885"/>
            <a:ext cx="2656642" cy="556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Gwarancje bankowe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0062D28-B189-437F-ABC3-943BEEBB5A4C}"/>
              </a:ext>
            </a:extLst>
          </p:cNvPr>
          <p:cNvSpPr/>
          <p:nvPr/>
        </p:nvSpPr>
        <p:spPr>
          <a:xfrm>
            <a:off x="3356253" y="4701885"/>
            <a:ext cx="2656642" cy="556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Uprawnienia do emisji EUA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CA1772B-E3C7-4824-A657-6AF2CD849F46}"/>
              </a:ext>
            </a:extLst>
          </p:cNvPr>
          <p:cNvSpPr/>
          <p:nvPr/>
        </p:nvSpPr>
        <p:spPr>
          <a:xfrm>
            <a:off x="6179105" y="4701885"/>
            <a:ext cx="2656642" cy="556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Prawa majątkowe PMOZE_A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C234A5-4307-46D3-A83D-7EF238B9081B}"/>
              </a:ext>
            </a:extLst>
          </p:cNvPr>
          <p:cNvSpPr/>
          <p:nvPr/>
        </p:nvSpPr>
        <p:spPr>
          <a:xfrm>
            <a:off x="533400" y="3150870"/>
            <a:ext cx="2656642" cy="556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Pieniężne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14AA538-848A-460D-AE11-405C0DD6F381}"/>
              </a:ext>
            </a:extLst>
          </p:cNvPr>
          <p:cNvSpPr/>
          <p:nvPr/>
        </p:nvSpPr>
        <p:spPr>
          <a:xfrm>
            <a:off x="3356253" y="3150870"/>
            <a:ext cx="2656642" cy="556261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Niepieniężne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0FB08ED-BCAC-4282-8570-D1F60A101728}"/>
              </a:ext>
            </a:extLst>
          </p:cNvPr>
          <p:cNvSpPr/>
          <p:nvPr/>
        </p:nvSpPr>
        <p:spPr>
          <a:xfrm>
            <a:off x="533400" y="1599855"/>
            <a:ext cx="5479495" cy="556261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Rodzaje zabezpieczeń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C68194E-0D80-4A00-8E9C-1F5FD90E0AB1}"/>
              </a:ext>
            </a:extLst>
          </p:cNvPr>
          <p:cNvGrpSpPr/>
          <p:nvPr/>
        </p:nvGrpSpPr>
        <p:grpSpPr>
          <a:xfrm>
            <a:off x="1861721" y="2156116"/>
            <a:ext cx="2822853" cy="994755"/>
            <a:chOff x="1861721" y="2156116"/>
            <a:chExt cx="2822853" cy="994755"/>
          </a:xfrm>
        </p:grpSpPr>
        <p:cxnSp>
          <p:nvCxnSpPr>
            <p:cNvPr id="21" name="Connector: Elbow 20">
              <a:extLst>
                <a:ext uri="{FF2B5EF4-FFF2-40B4-BE49-F238E27FC236}">
                  <a16:creationId xmlns:a16="http://schemas.microsoft.com/office/drawing/2014/main" id="{57373023-2198-431C-A724-17832A8C5F01}"/>
                </a:ext>
              </a:extLst>
            </p:cNvPr>
            <p:cNvCxnSpPr>
              <a:cxnSpLocks/>
              <a:stCxn id="15" idx="2"/>
              <a:endCxn id="13" idx="0"/>
            </p:cNvCxnSpPr>
            <p:nvPr/>
          </p:nvCxnSpPr>
          <p:spPr>
            <a:xfrm rot="5400000">
              <a:off x="2070058" y="1947780"/>
              <a:ext cx="994754" cy="1411427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ctor: Elbow 22">
              <a:extLst>
                <a:ext uri="{FF2B5EF4-FFF2-40B4-BE49-F238E27FC236}">
                  <a16:creationId xmlns:a16="http://schemas.microsoft.com/office/drawing/2014/main" id="{278827A0-47F9-4710-93FB-ECA6B2015673}"/>
                </a:ext>
              </a:extLst>
            </p:cNvPr>
            <p:cNvCxnSpPr>
              <a:cxnSpLocks/>
              <a:stCxn id="15" idx="2"/>
              <a:endCxn id="14" idx="0"/>
            </p:cNvCxnSpPr>
            <p:nvPr/>
          </p:nvCxnSpPr>
          <p:spPr>
            <a:xfrm rot="16200000" flipH="1">
              <a:off x="3481484" y="1947780"/>
              <a:ext cx="994754" cy="1411426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459AB9D-CAA9-45DE-B09B-DB27F2089A6E}"/>
              </a:ext>
            </a:extLst>
          </p:cNvPr>
          <p:cNvGrpSpPr/>
          <p:nvPr/>
        </p:nvGrpSpPr>
        <p:grpSpPr>
          <a:xfrm>
            <a:off x="1861720" y="3707131"/>
            <a:ext cx="8468558" cy="994755"/>
            <a:chOff x="1861720" y="3707131"/>
            <a:chExt cx="8468558" cy="994755"/>
          </a:xfrm>
        </p:grpSpPr>
        <p:cxnSp>
          <p:nvCxnSpPr>
            <p:cNvPr id="26" name="Connector: Elbow 25">
              <a:extLst>
                <a:ext uri="{FF2B5EF4-FFF2-40B4-BE49-F238E27FC236}">
                  <a16:creationId xmlns:a16="http://schemas.microsoft.com/office/drawing/2014/main" id="{938216AA-AAE1-4B9D-8031-F8BBA404AECB}"/>
                </a:ext>
              </a:extLst>
            </p:cNvPr>
            <p:cNvCxnSpPr>
              <a:cxnSpLocks/>
              <a:stCxn id="14" idx="2"/>
              <a:endCxn id="12" idx="0"/>
            </p:cNvCxnSpPr>
            <p:nvPr/>
          </p:nvCxnSpPr>
          <p:spPr>
            <a:xfrm rot="16200000" flipH="1">
              <a:off x="7010049" y="1381655"/>
              <a:ext cx="994754" cy="5645705"/>
            </a:xfrm>
            <a:prstGeom prst="bentConnector3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or: Elbow 28">
              <a:extLst>
                <a:ext uri="{FF2B5EF4-FFF2-40B4-BE49-F238E27FC236}">
                  <a16:creationId xmlns:a16="http://schemas.microsoft.com/office/drawing/2014/main" id="{CC8CC5E8-D3CB-495C-B03E-6B8154270EA8}"/>
                </a:ext>
              </a:extLst>
            </p:cNvPr>
            <p:cNvCxnSpPr>
              <a:cxnSpLocks/>
              <a:stCxn id="2" idx="0"/>
              <a:endCxn id="14" idx="2"/>
            </p:cNvCxnSpPr>
            <p:nvPr/>
          </p:nvCxnSpPr>
          <p:spPr>
            <a:xfrm rot="5400000" flipH="1" flipV="1">
              <a:off x="2775770" y="2793082"/>
              <a:ext cx="994754" cy="2822853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or: Elbow 34">
              <a:extLst>
                <a:ext uri="{FF2B5EF4-FFF2-40B4-BE49-F238E27FC236}">
                  <a16:creationId xmlns:a16="http://schemas.microsoft.com/office/drawing/2014/main" id="{CC631E6E-7507-4ECC-89A8-3FEC94659A5D}"/>
                </a:ext>
              </a:extLst>
            </p:cNvPr>
            <p:cNvCxnSpPr>
              <a:cxnSpLocks/>
              <a:stCxn id="11" idx="0"/>
              <a:endCxn id="14" idx="2"/>
            </p:cNvCxnSpPr>
            <p:nvPr/>
          </p:nvCxnSpPr>
          <p:spPr>
            <a:xfrm rot="16200000" flipV="1">
              <a:off x="5598623" y="2793082"/>
              <a:ext cx="994754" cy="2822852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A20AFCC-CF9C-4AC4-B0E6-A2D61BA59C48}"/>
                </a:ext>
              </a:extLst>
            </p:cNvPr>
            <p:cNvCxnSpPr>
              <a:cxnSpLocks/>
              <a:stCxn id="14" idx="2"/>
              <a:endCxn id="9" idx="0"/>
            </p:cNvCxnSpPr>
            <p:nvPr/>
          </p:nvCxnSpPr>
          <p:spPr>
            <a:xfrm>
              <a:off x="4684574" y="3707131"/>
              <a:ext cx="0" cy="99475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64CBF738-152F-4CA3-B701-C461BD29B265}"/>
              </a:ext>
            </a:extLst>
          </p:cNvPr>
          <p:cNvSpPr/>
          <p:nvPr/>
        </p:nvSpPr>
        <p:spPr>
          <a:xfrm>
            <a:off x="533399" y="3740343"/>
            <a:ext cx="2656643" cy="32824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PLN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7670D445-C7B9-46C3-95A8-2FC7DBD51AB9}"/>
              </a:ext>
            </a:extLst>
          </p:cNvPr>
          <p:cNvSpPr/>
          <p:nvPr/>
        </p:nvSpPr>
        <p:spPr>
          <a:xfrm>
            <a:off x="533399" y="5301086"/>
            <a:ext cx="1300083" cy="328244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PLN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A395F70F-833F-49B3-9739-F2BFB8C43F48}"/>
              </a:ext>
            </a:extLst>
          </p:cNvPr>
          <p:cNvSpPr/>
          <p:nvPr/>
        </p:nvSpPr>
        <p:spPr>
          <a:xfrm>
            <a:off x="1889957" y="5301086"/>
            <a:ext cx="1300083" cy="328244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EUR</a:t>
            </a:r>
            <a:endParaRPr lang="en-GB" sz="1600" dirty="0">
              <a:solidFill>
                <a:schemeClr val="bg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391CBB-8111-4672-8617-BE7E0A77681D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1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3957422-F52D-4FB6-ACA9-535CF398B9AC}"/>
              </a:ext>
            </a:extLst>
          </p:cNvPr>
          <p:cNvSpPr/>
          <p:nvPr/>
        </p:nvSpPr>
        <p:spPr>
          <a:xfrm>
            <a:off x="9001958" y="4701885"/>
            <a:ext cx="2656642" cy="556261"/>
          </a:xfrm>
          <a:prstGeom prst="roundRect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Waluta euro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4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1" grpId="0" animBg="1"/>
      <p:bldP spid="13" grpId="0" animBg="1"/>
      <p:bldP spid="14" grpId="0" animBg="1"/>
      <p:bldP spid="15" grpId="0" animBg="1"/>
      <p:bldP spid="42" grpId="0" animBg="1"/>
      <p:bldP spid="48" grpId="0" animBg="1"/>
      <p:bldP spid="49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D01ABA6-2912-42FC-AF2C-948D98065BE8}"/>
              </a:ext>
            </a:extLst>
          </p:cNvPr>
          <p:cNvSpPr/>
          <p:nvPr/>
        </p:nvSpPr>
        <p:spPr>
          <a:xfrm>
            <a:off x="0" y="0"/>
            <a:ext cx="209501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757B53-8211-4CA1-AAFB-E0411FBE3203}"/>
              </a:ext>
            </a:extLst>
          </p:cNvPr>
          <p:cNvGrpSpPr/>
          <p:nvPr/>
        </p:nvGrpSpPr>
        <p:grpSpPr>
          <a:xfrm>
            <a:off x="1702866" y="4729682"/>
            <a:ext cx="784302" cy="784302"/>
            <a:chOff x="1702866" y="4872142"/>
            <a:chExt cx="784302" cy="784302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781C2AD-20A3-456A-843C-4B6F0FE08120}"/>
                </a:ext>
              </a:extLst>
            </p:cNvPr>
            <p:cNvSpPr/>
            <p:nvPr/>
          </p:nvSpPr>
          <p:spPr>
            <a:xfrm>
              <a:off x="1702866" y="4872142"/>
              <a:ext cx="784302" cy="7843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D0FFE64-EE3E-46CA-803E-CCBB6EDF92CC}"/>
                </a:ext>
              </a:extLst>
            </p:cNvPr>
            <p:cNvSpPr/>
            <p:nvPr/>
          </p:nvSpPr>
          <p:spPr>
            <a:xfrm>
              <a:off x="1778899" y="4948175"/>
              <a:ext cx="632237" cy="63223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i="0" dirty="0">
                  <a:solidFill>
                    <a:schemeClr val="accent1"/>
                  </a:solidFill>
                  <a:effectLst/>
                </a:rPr>
                <a:t>✓</a:t>
              </a:r>
              <a:endParaRPr lang="en-GB" sz="24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6BA2749-DA8D-4D03-B785-6B2A97F7081A}"/>
              </a:ext>
            </a:extLst>
          </p:cNvPr>
          <p:cNvGrpSpPr/>
          <p:nvPr/>
        </p:nvGrpSpPr>
        <p:grpSpPr>
          <a:xfrm>
            <a:off x="1702866" y="1645162"/>
            <a:ext cx="784302" cy="784302"/>
            <a:chOff x="1702866" y="1787622"/>
            <a:chExt cx="784302" cy="7843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66F7585-C657-444B-B43D-AD3797E291DC}"/>
                </a:ext>
              </a:extLst>
            </p:cNvPr>
            <p:cNvSpPr/>
            <p:nvPr/>
          </p:nvSpPr>
          <p:spPr>
            <a:xfrm>
              <a:off x="1702866" y="1787622"/>
              <a:ext cx="784302" cy="7843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453C66F-64FB-4B6C-8B5C-38FAE1389983}"/>
                </a:ext>
              </a:extLst>
            </p:cNvPr>
            <p:cNvSpPr/>
            <p:nvPr/>
          </p:nvSpPr>
          <p:spPr>
            <a:xfrm>
              <a:off x="1778899" y="1863655"/>
              <a:ext cx="632237" cy="63223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FF685A79-BD16-4E6F-9712-6DD107290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913301" y="1982391"/>
              <a:ext cx="363433" cy="394764"/>
            </a:xfrm>
            <a:prstGeom prst="rect">
              <a:avLst/>
            </a:prstGeom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FC503D71-3A55-49A9-81DD-183672489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Gwarancje bankowe w walucie euro</a:t>
            </a:r>
            <a:br>
              <a:rPr lang="pl-PL" dirty="0"/>
            </a:br>
            <a:r>
              <a:rPr lang="pl-PL" b="0" dirty="0"/>
              <a:t>Założenie modelu</a:t>
            </a:r>
            <a:endParaRPr lang="en-GB" b="0" dirty="0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60195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F71065D-7375-4F49-8869-EC56C10E98A8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2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44CA9F5-7C73-4187-9E48-6C061C21B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5224944"/>
              </p:ext>
            </p:extLst>
          </p:nvPr>
        </p:nvGraphicFramePr>
        <p:xfrm>
          <a:off x="2536330" y="1541560"/>
          <a:ext cx="9122269" cy="40861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22269">
                  <a:extLst>
                    <a:ext uri="{9D8B030D-6E8A-4147-A177-3AD203B41FA5}">
                      <a16:colId xmlns:a16="http://schemas.microsoft.com/office/drawing/2014/main" val="482789089"/>
                    </a:ext>
                  </a:extLst>
                </a:gridCol>
              </a:tblGrid>
              <a:tr h="1021546">
                <a:tc>
                  <a:txBody>
                    <a:bodyPr/>
                    <a:lstStyle/>
                    <a:p>
                      <a:pPr algn="l"/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Nowy wzór gwarancji bankowej – dostępny na stronie internetowej IRGiT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7485566"/>
                  </a:ext>
                </a:extLst>
              </a:tr>
              <a:tr h="1021546">
                <a:tc>
                  <a:txBody>
                    <a:bodyPr/>
                    <a:lstStyle/>
                    <a:p>
                      <a:pPr algn="l"/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Minimalna wartość gwarancji bankowej – 25 000 EUR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35860380"/>
                  </a:ext>
                </a:extLst>
              </a:tr>
              <a:tr h="1021546">
                <a:tc>
                  <a:txBody>
                    <a:bodyPr/>
                    <a:lstStyle/>
                    <a:p>
                      <a:pPr algn="l"/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Termin wypłaty środków pieniężnych z gwarancji (tzw. II klasa płynności gwarancji) – w ciągu 2 dni roboczych od dnia zgłoszenia żądania zapłaty, jeżeli zgłoszenie nastąpiło do godz. 9.30 CET, albo w ciągu 3 dni roboczych, jeżeli zgłoszenie nastąpiło po godz. 9.30 CET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207772"/>
                  </a:ext>
                </a:extLst>
              </a:tr>
              <a:tr h="1021546">
                <a:tc>
                  <a:txBody>
                    <a:bodyPr/>
                    <a:lstStyle/>
                    <a:p>
                      <a:pPr algn="l"/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Bez zmian pozostają dotychczasowe zasady w IRGiT dotyczące</a:t>
                      </a:r>
                    </a:p>
                    <a:p>
                      <a:pPr marL="18288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akceptacji gwarancji bankowych </a:t>
                      </a:r>
                    </a:p>
                    <a:p>
                      <a:pPr marL="18288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akceptacji banków będących wystawcami gwarancji bankowych</a:t>
                      </a:r>
                    </a:p>
                    <a:p>
                      <a:pPr marL="182880" indent="-182880" algn="l">
                        <a:buFont typeface="Arial" panose="020B0604020202020204" pitchFamily="34" charset="0"/>
                        <a:buChar char="•"/>
                      </a:pPr>
                      <a:r>
                        <a:rPr lang="pl-PL" sz="1400" b="0" dirty="0">
                          <a:solidFill>
                            <a:schemeClr val="tx1"/>
                          </a:solidFill>
                        </a:rPr>
                        <a:t>podwyższenia, obniżenia i wycofania gwarancji bankowej</a:t>
                      </a:r>
                    </a:p>
                  </a:txBody>
                  <a:tcPr marL="0" marR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6347619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7572E6A5-273D-442C-A9F1-A205D78F604E}"/>
              </a:ext>
            </a:extLst>
          </p:cNvPr>
          <p:cNvGrpSpPr/>
          <p:nvPr/>
        </p:nvGrpSpPr>
        <p:grpSpPr>
          <a:xfrm>
            <a:off x="1702866" y="3701508"/>
            <a:ext cx="784302" cy="784302"/>
            <a:chOff x="1702866" y="3843968"/>
            <a:chExt cx="784302" cy="784302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0858F36-8784-43C4-9B5D-D809295E92F0}"/>
                </a:ext>
              </a:extLst>
            </p:cNvPr>
            <p:cNvSpPr/>
            <p:nvPr/>
          </p:nvSpPr>
          <p:spPr>
            <a:xfrm>
              <a:off x="1702866" y="3843968"/>
              <a:ext cx="784302" cy="7843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1377ED0-CFBD-45CF-81D9-BFF140DD0BC2}"/>
                </a:ext>
              </a:extLst>
            </p:cNvPr>
            <p:cNvSpPr/>
            <p:nvPr/>
          </p:nvSpPr>
          <p:spPr>
            <a:xfrm>
              <a:off x="1778899" y="3920001"/>
              <a:ext cx="632237" cy="63223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080E530A-8A08-43D0-BA38-CC40E900944B}"/>
                </a:ext>
              </a:extLst>
            </p:cNvPr>
            <p:cNvGrpSpPr/>
            <p:nvPr/>
          </p:nvGrpSpPr>
          <p:grpSpPr>
            <a:xfrm>
              <a:off x="1881609" y="4088277"/>
              <a:ext cx="426818" cy="303743"/>
              <a:chOff x="1881609" y="4088277"/>
              <a:chExt cx="426818" cy="303743"/>
            </a:xfrm>
          </p:grpSpPr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4F708C53-C571-42D0-BB23-E2548FD5F3AD}"/>
                  </a:ext>
                </a:extLst>
              </p:cNvPr>
              <p:cNvSpPr/>
              <p:nvPr/>
            </p:nvSpPr>
            <p:spPr>
              <a:xfrm>
                <a:off x="1881609" y="4088277"/>
                <a:ext cx="426818" cy="74853"/>
              </a:xfrm>
              <a:custGeom>
                <a:avLst/>
                <a:gdLst>
                  <a:gd name="connsiteX0" fmla="*/ 245538 w 2070128"/>
                  <a:gd name="connsiteY0" fmla="*/ 0 h 363050"/>
                  <a:gd name="connsiteX1" fmla="*/ 1824590 w 2070128"/>
                  <a:gd name="connsiteY1" fmla="*/ 0 h 363050"/>
                  <a:gd name="connsiteX2" fmla="*/ 2070128 w 2070128"/>
                  <a:gd name="connsiteY2" fmla="*/ 245538 h 363050"/>
                  <a:gd name="connsiteX3" fmla="*/ 2070128 w 2070128"/>
                  <a:gd name="connsiteY3" fmla="*/ 363050 h 363050"/>
                  <a:gd name="connsiteX4" fmla="*/ 0 w 2070128"/>
                  <a:gd name="connsiteY4" fmla="*/ 363050 h 363050"/>
                  <a:gd name="connsiteX5" fmla="*/ 0 w 2070128"/>
                  <a:gd name="connsiteY5" fmla="*/ 245538 h 363050"/>
                  <a:gd name="connsiteX6" fmla="*/ 245538 w 2070128"/>
                  <a:gd name="connsiteY6" fmla="*/ 0 h 36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128" h="363050">
                    <a:moveTo>
                      <a:pt x="245538" y="0"/>
                    </a:moveTo>
                    <a:lnTo>
                      <a:pt x="1824590" y="0"/>
                    </a:lnTo>
                    <a:cubicBezTo>
                      <a:pt x="1960197" y="0"/>
                      <a:pt x="2070128" y="109931"/>
                      <a:pt x="2070128" y="245538"/>
                    </a:cubicBezTo>
                    <a:lnTo>
                      <a:pt x="2070128" y="363050"/>
                    </a:lnTo>
                    <a:lnTo>
                      <a:pt x="0" y="363050"/>
                    </a:lnTo>
                    <a:lnTo>
                      <a:pt x="0" y="245538"/>
                    </a:lnTo>
                    <a:cubicBezTo>
                      <a:pt x="0" y="109931"/>
                      <a:pt x="109931" y="0"/>
                      <a:pt x="245538" y="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6EA3B999-8403-47B3-B503-F495F9B44D1F}"/>
                  </a:ext>
                </a:extLst>
              </p:cNvPr>
              <p:cNvSpPr/>
              <p:nvPr/>
            </p:nvSpPr>
            <p:spPr>
              <a:xfrm>
                <a:off x="1881609" y="4163130"/>
                <a:ext cx="426818" cy="228890"/>
              </a:xfrm>
              <a:custGeom>
                <a:avLst/>
                <a:gdLst>
                  <a:gd name="connsiteX0" fmla="*/ 0 w 2070128"/>
                  <a:gd name="connsiteY0" fmla="*/ 0 h 1110150"/>
                  <a:gd name="connsiteX1" fmla="*/ 2070128 w 2070128"/>
                  <a:gd name="connsiteY1" fmla="*/ 0 h 1110150"/>
                  <a:gd name="connsiteX2" fmla="*/ 2070128 w 2070128"/>
                  <a:gd name="connsiteY2" fmla="*/ 864612 h 1110150"/>
                  <a:gd name="connsiteX3" fmla="*/ 1824590 w 2070128"/>
                  <a:gd name="connsiteY3" fmla="*/ 1110150 h 1110150"/>
                  <a:gd name="connsiteX4" fmla="*/ 245538 w 2070128"/>
                  <a:gd name="connsiteY4" fmla="*/ 1110150 h 1110150"/>
                  <a:gd name="connsiteX5" fmla="*/ 0 w 2070128"/>
                  <a:gd name="connsiteY5" fmla="*/ 864612 h 1110150"/>
                  <a:gd name="connsiteX6" fmla="*/ 0 w 2070128"/>
                  <a:gd name="connsiteY6" fmla="*/ 0 h 111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128" h="1110150">
                    <a:moveTo>
                      <a:pt x="0" y="0"/>
                    </a:moveTo>
                    <a:lnTo>
                      <a:pt x="2070128" y="0"/>
                    </a:lnTo>
                    <a:lnTo>
                      <a:pt x="2070128" y="864612"/>
                    </a:lnTo>
                    <a:cubicBezTo>
                      <a:pt x="2070128" y="1000219"/>
                      <a:pt x="1960197" y="1110150"/>
                      <a:pt x="1824590" y="1110150"/>
                    </a:cubicBezTo>
                    <a:lnTo>
                      <a:pt x="245538" y="1110150"/>
                    </a:lnTo>
                    <a:cubicBezTo>
                      <a:pt x="109931" y="1110150"/>
                      <a:pt x="0" y="1000219"/>
                      <a:pt x="0" y="864612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EC85BB9D-EA71-44D1-9541-D0658354862F}"/>
                  </a:ext>
                </a:extLst>
              </p:cNvPr>
              <p:cNvSpPr/>
              <p:nvPr/>
            </p:nvSpPr>
            <p:spPr>
              <a:xfrm>
                <a:off x="1923526" y="4299773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B61F80C9-E73F-4283-98E2-2098F5F4DEDE}"/>
                  </a:ext>
                </a:extLst>
              </p:cNvPr>
              <p:cNvSpPr/>
              <p:nvPr/>
            </p:nvSpPr>
            <p:spPr>
              <a:xfrm>
                <a:off x="2019640" y="4299773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B9C674B-5BFE-40D5-9506-59DAFF083512}"/>
                  </a:ext>
                </a:extLst>
              </p:cNvPr>
              <p:cNvSpPr/>
              <p:nvPr/>
            </p:nvSpPr>
            <p:spPr>
              <a:xfrm>
                <a:off x="2115753" y="4299773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0" name="Rectangle: Rounded Corners 59">
                <a:extLst>
                  <a:ext uri="{FF2B5EF4-FFF2-40B4-BE49-F238E27FC236}">
                    <a16:creationId xmlns:a16="http://schemas.microsoft.com/office/drawing/2014/main" id="{FC510F80-2F93-4BD1-9757-D8D0F1B879BE}"/>
                  </a:ext>
                </a:extLst>
              </p:cNvPr>
              <p:cNvSpPr/>
              <p:nvPr/>
            </p:nvSpPr>
            <p:spPr>
              <a:xfrm>
                <a:off x="1923526" y="4204145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1" name="Rectangle: Rounded Corners 60">
                <a:extLst>
                  <a:ext uri="{FF2B5EF4-FFF2-40B4-BE49-F238E27FC236}">
                    <a16:creationId xmlns:a16="http://schemas.microsoft.com/office/drawing/2014/main" id="{D13549CC-F31F-4254-8652-A424EA70EEFA}"/>
                  </a:ext>
                </a:extLst>
              </p:cNvPr>
              <p:cNvSpPr/>
              <p:nvPr/>
            </p:nvSpPr>
            <p:spPr>
              <a:xfrm>
                <a:off x="2019640" y="4204145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512CEC30-CE18-4812-AB4D-B37D03EA03AE}"/>
                  </a:ext>
                </a:extLst>
              </p:cNvPr>
              <p:cNvSpPr/>
              <p:nvPr/>
            </p:nvSpPr>
            <p:spPr>
              <a:xfrm>
                <a:off x="2114194" y="4204145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80" name="Group 79">
                <a:extLst>
                  <a:ext uri="{FF2B5EF4-FFF2-40B4-BE49-F238E27FC236}">
                    <a16:creationId xmlns:a16="http://schemas.microsoft.com/office/drawing/2014/main" id="{B3BE402C-898B-442D-B3DC-CD0A25AAF0FE}"/>
                  </a:ext>
                </a:extLst>
              </p:cNvPr>
              <p:cNvGrpSpPr/>
              <p:nvPr/>
            </p:nvGrpSpPr>
            <p:grpSpPr>
              <a:xfrm>
                <a:off x="2205799" y="4204145"/>
                <a:ext cx="60712" cy="147062"/>
                <a:chOff x="2197728" y="4200335"/>
                <a:chExt cx="60712" cy="147062"/>
              </a:xfrm>
            </p:grpSpPr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B51A2FAA-83EB-4637-814A-689146FFC551}"/>
                    </a:ext>
                  </a:extLst>
                </p:cNvPr>
                <p:cNvSpPr/>
                <p:nvPr/>
              </p:nvSpPr>
              <p:spPr>
                <a:xfrm>
                  <a:off x="2199287" y="4295963"/>
                  <a:ext cx="59153" cy="51434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EE959030-1BFB-4125-8259-E4481E6DEFB4}"/>
                    </a:ext>
                  </a:extLst>
                </p:cNvPr>
                <p:cNvSpPr/>
                <p:nvPr/>
              </p:nvSpPr>
              <p:spPr>
                <a:xfrm>
                  <a:off x="2197728" y="4200335"/>
                  <a:ext cx="59153" cy="51434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C9D25F1-411F-4D7A-B720-EDBCB596B1D8}"/>
              </a:ext>
            </a:extLst>
          </p:cNvPr>
          <p:cNvGrpSpPr/>
          <p:nvPr/>
        </p:nvGrpSpPr>
        <p:grpSpPr>
          <a:xfrm>
            <a:off x="1702866" y="2673335"/>
            <a:ext cx="784302" cy="784302"/>
            <a:chOff x="1702866" y="2815795"/>
            <a:chExt cx="784302" cy="784302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6F48DDB-74F4-4AEE-A869-4BE31F5CA2E3}"/>
                </a:ext>
              </a:extLst>
            </p:cNvPr>
            <p:cNvSpPr/>
            <p:nvPr/>
          </p:nvSpPr>
          <p:spPr>
            <a:xfrm>
              <a:off x="1702866" y="2815795"/>
              <a:ext cx="784302" cy="7843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918DECF-DDC2-4DC9-8F2A-752F7FCCC796}"/>
                </a:ext>
              </a:extLst>
            </p:cNvPr>
            <p:cNvSpPr/>
            <p:nvPr/>
          </p:nvSpPr>
          <p:spPr>
            <a:xfrm>
              <a:off x="1778899" y="2891828"/>
              <a:ext cx="632237" cy="63223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8536B641-4743-4D54-9D93-509292EB1B03}"/>
                </a:ext>
              </a:extLst>
            </p:cNvPr>
            <p:cNvGrpSpPr/>
            <p:nvPr/>
          </p:nvGrpSpPr>
          <p:grpSpPr>
            <a:xfrm>
              <a:off x="1875216" y="3029698"/>
              <a:ext cx="432390" cy="432390"/>
              <a:chOff x="1875216" y="3029698"/>
              <a:chExt cx="432390" cy="432390"/>
            </a:xfrm>
          </p:grpSpPr>
          <p:sp>
            <p:nvSpPr>
              <p:cNvPr id="82" name="Block Arc 81">
                <a:extLst>
                  <a:ext uri="{FF2B5EF4-FFF2-40B4-BE49-F238E27FC236}">
                    <a16:creationId xmlns:a16="http://schemas.microsoft.com/office/drawing/2014/main" id="{D1C73DC9-093D-43BC-A26B-55CAE6C65A83}"/>
                  </a:ext>
                </a:extLst>
              </p:cNvPr>
              <p:cNvSpPr/>
              <p:nvPr/>
            </p:nvSpPr>
            <p:spPr>
              <a:xfrm>
                <a:off x="1875216" y="3029698"/>
                <a:ext cx="432390" cy="432390"/>
              </a:xfrm>
              <a:prstGeom prst="blockArc">
                <a:avLst>
                  <a:gd name="adj1" fmla="val 10800000"/>
                  <a:gd name="adj2" fmla="val 21300878"/>
                  <a:gd name="adj3" fmla="val 226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A54EF90D-BD00-4FD0-9196-54A2CD5F811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38766" y="3199717"/>
                <a:ext cx="142279" cy="0"/>
              </a:xfrm>
              <a:prstGeom prst="lin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headEnd type="none" w="sm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B577F92C-2A08-48A0-B43E-9FC14F0F356F}"/>
                  </a:ext>
                </a:extLst>
              </p:cNvPr>
              <p:cNvSpPr/>
              <p:nvPr/>
            </p:nvSpPr>
            <p:spPr>
              <a:xfrm>
                <a:off x="2077695" y="3186001"/>
                <a:ext cx="27432" cy="2743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8498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528C07-DEFA-4BCA-9AA2-B8841C2A4935}"/>
              </a:ext>
            </a:extLst>
          </p:cNvPr>
          <p:cNvSpPr/>
          <p:nvPr/>
        </p:nvSpPr>
        <p:spPr>
          <a:xfrm>
            <a:off x="7192750" y="6333213"/>
            <a:ext cx="4823658" cy="3677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023025-F580-4AAA-8AA5-F29A7F23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Waluta</a:t>
            </a:r>
            <a:r>
              <a:rPr lang="en-GB" dirty="0"/>
              <a:t> euro</a:t>
            </a:r>
            <a:br>
              <a:rPr lang="pl-PL" dirty="0"/>
            </a:br>
            <a:r>
              <a:rPr lang="pl-PL" sz="2400" b="0" dirty="0">
                <a:solidFill>
                  <a:srgbClr val="000000"/>
                </a:solidFill>
                <a:latin typeface="Myriad Pro" panose="020B0503030403020204" pitchFamily="34" charset="0"/>
                <a:ea typeface="Verdana" panose="020B0604030504040204" pitchFamily="34" charset="0"/>
              </a:rPr>
              <a:t>Założenia modelu</a:t>
            </a:r>
            <a:endParaRPr lang="en-GB" b="0" dirty="0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F29D47-BAE6-495F-BB37-DEAEDE16B554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3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1694414-C5EF-4144-AE4F-5B868810861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3542" y="685800"/>
            <a:ext cx="8458560" cy="6172200"/>
          </a:xfrm>
          <a:prstGeom prst="parallelogram">
            <a:avLst>
              <a:gd name="adj" fmla="val 74320"/>
            </a:avLst>
          </a:prstGeom>
        </p:spPr>
      </p:pic>
      <p:sp>
        <p:nvSpPr>
          <p:cNvPr id="12" name="Parallelogram 11">
            <a:extLst>
              <a:ext uri="{FF2B5EF4-FFF2-40B4-BE49-F238E27FC236}">
                <a16:creationId xmlns:a16="http://schemas.microsoft.com/office/drawing/2014/main" id="{6F2E627F-6F9B-44FF-BF9B-47F343F82050}"/>
              </a:ext>
            </a:extLst>
          </p:cNvPr>
          <p:cNvSpPr/>
          <p:nvPr/>
        </p:nvSpPr>
        <p:spPr>
          <a:xfrm>
            <a:off x="10920807" y="5305518"/>
            <a:ext cx="1662132" cy="1733363"/>
          </a:xfrm>
          <a:prstGeom prst="parallelogram">
            <a:avLst>
              <a:gd name="adj" fmla="val 777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9BCF168-F9DA-4D19-8787-E55F1E0A7E15}"/>
              </a:ext>
            </a:extLst>
          </p:cNvPr>
          <p:cNvGrpSpPr/>
          <p:nvPr/>
        </p:nvGrpSpPr>
        <p:grpSpPr>
          <a:xfrm>
            <a:off x="533401" y="5389356"/>
            <a:ext cx="7694357" cy="862862"/>
            <a:chOff x="533401" y="5389356"/>
            <a:chExt cx="7694357" cy="862862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811DB89-15CA-4968-ACC7-E3BE512C40E3}"/>
                </a:ext>
              </a:extLst>
            </p:cNvPr>
            <p:cNvSpPr/>
            <p:nvPr/>
          </p:nvSpPr>
          <p:spPr>
            <a:xfrm>
              <a:off x="7364896" y="5389356"/>
              <a:ext cx="862862" cy="8628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i="0" dirty="0">
                  <a:solidFill>
                    <a:schemeClr val="accent1"/>
                  </a:solidFill>
                  <a:effectLst/>
                </a:rPr>
                <a:t>✓</a:t>
              </a:r>
              <a:endParaRPr lang="en-GB" sz="2400" dirty="0">
                <a:solidFill>
                  <a:schemeClr val="accent1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059DD8F-B7C7-44A5-B81F-564AA49DB290}"/>
                </a:ext>
              </a:extLst>
            </p:cNvPr>
            <p:cNvSpPr/>
            <p:nvPr/>
          </p:nvSpPr>
          <p:spPr>
            <a:xfrm>
              <a:off x="7450163" y="5474623"/>
              <a:ext cx="692328" cy="692327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D15258E-B966-486B-9DD1-839582C25F88}"/>
                </a:ext>
              </a:extLst>
            </p:cNvPr>
            <p:cNvSpPr txBox="1"/>
            <p:nvPr/>
          </p:nvSpPr>
          <p:spPr>
            <a:xfrm>
              <a:off x="533401" y="5671620"/>
              <a:ext cx="677207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r" defTabSz="1064780">
                <a:lnSpc>
                  <a:spcPct val="100000"/>
                </a:lnSpc>
                <a:spcBef>
                  <a:spcPts val="2400"/>
                </a:spcBef>
                <a:buClr>
                  <a:srgbClr val="B01D5F"/>
                </a:buClr>
                <a:defRPr/>
              </a:pP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Zmiany dotyczące wysokości zabezpieczenia w walucie euro, tj. wniesienie, </a:t>
              </a:r>
              <a:b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</a:b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zwiększenie, zmniejszenie i wycofanie waluty euro, wymaga uzyskania zgody IRGiT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BC6DF2A8-90D6-44D9-A6DD-54F8D844C844}"/>
              </a:ext>
            </a:extLst>
          </p:cNvPr>
          <p:cNvGrpSpPr/>
          <p:nvPr/>
        </p:nvGrpSpPr>
        <p:grpSpPr>
          <a:xfrm>
            <a:off x="2127504" y="1932006"/>
            <a:ext cx="8684430" cy="862862"/>
            <a:chOff x="2127504" y="1932006"/>
            <a:chExt cx="8684430" cy="86286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DE22A3-DDC2-429E-8E43-53878B7F6C44}"/>
                </a:ext>
              </a:extLst>
            </p:cNvPr>
            <p:cNvGrpSpPr/>
            <p:nvPr/>
          </p:nvGrpSpPr>
          <p:grpSpPr>
            <a:xfrm>
              <a:off x="9949072" y="1932006"/>
              <a:ext cx="862862" cy="862862"/>
              <a:chOff x="10270815" y="1101922"/>
              <a:chExt cx="1142971" cy="1142971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FAB0619C-B8CA-4B5A-81B8-C2869F6C34EC}"/>
                  </a:ext>
                </a:extLst>
              </p:cNvPr>
              <p:cNvSpPr/>
              <p:nvPr/>
            </p:nvSpPr>
            <p:spPr>
              <a:xfrm>
                <a:off x="10270815" y="1101922"/>
                <a:ext cx="1142971" cy="1142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D731BC21-2B8B-4542-9032-0AB1BDDA5669}"/>
                  </a:ext>
                </a:extLst>
              </p:cNvPr>
              <p:cNvSpPr/>
              <p:nvPr/>
            </p:nvSpPr>
            <p:spPr>
              <a:xfrm>
                <a:off x="10383762" y="1214869"/>
                <a:ext cx="917077" cy="91707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B5AEACF-D850-40DD-8C0C-D14181F50292}"/>
                </a:ext>
              </a:extLst>
            </p:cNvPr>
            <p:cNvSpPr txBox="1"/>
            <p:nvPr/>
          </p:nvSpPr>
          <p:spPr>
            <a:xfrm>
              <a:off x="2127504" y="2255715"/>
              <a:ext cx="7793641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r" defTabSz="1064780">
                <a:lnSpc>
                  <a:spcPct val="100000"/>
                </a:lnSpc>
                <a:spcBef>
                  <a:spcPts val="2400"/>
                </a:spcBef>
                <a:buClr>
                  <a:srgbClr val="B01D5F"/>
                </a:buClr>
                <a:defRPr/>
              </a:pP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Minimalna wartość zabezpieczenia niepieniężnego w walucie euro wynosi 100 000 EUR 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A7277C86-0301-4E59-838A-932F0AFFE8D1}"/>
                </a:ext>
              </a:extLst>
            </p:cNvPr>
            <p:cNvGrpSpPr/>
            <p:nvPr/>
          </p:nvGrpSpPr>
          <p:grpSpPr>
            <a:xfrm>
              <a:off x="10164308" y="2188917"/>
              <a:ext cx="432390" cy="432390"/>
              <a:chOff x="1875216" y="3029698"/>
              <a:chExt cx="432390" cy="432390"/>
            </a:xfrm>
          </p:grpSpPr>
          <p:sp>
            <p:nvSpPr>
              <p:cNvPr id="38" name="Block Arc 37">
                <a:extLst>
                  <a:ext uri="{FF2B5EF4-FFF2-40B4-BE49-F238E27FC236}">
                    <a16:creationId xmlns:a16="http://schemas.microsoft.com/office/drawing/2014/main" id="{AAD4F11A-BB95-4C1B-AEF5-74C4A5F0B9FF}"/>
                  </a:ext>
                </a:extLst>
              </p:cNvPr>
              <p:cNvSpPr/>
              <p:nvPr/>
            </p:nvSpPr>
            <p:spPr>
              <a:xfrm>
                <a:off x="1875216" y="3029698"/>
                <a:ext cx="432390" cy="432390"/>
              </a:xfrm>
              <a:prstGeom prst="blockArc">
                <a:avLst>
                  <a:gd name="adj1" fmla="val 10800000"/>
                  <a:gd name="adj2" fmla="val 21300878"/>
                  <a:gd name="adj3" fmla="val 226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39" name="Straight Connector 38">
                <a:extLst>
                  <a:ext uri="{FF2B5EF4-FFF2-40B4-BE49-F238E27FC236}">
                    <a16:creationId xmlns:a16="http://schemas.microsoft.com/office/drawing/2014/main" id="{87D3F9CF-25FA-41D8-8926-660DBB95C33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938766" y="3199717"/>
                <a:ext cx="142279" cy="0"/>
              </a:xfrm>
              <a:prstGeom prst="line">
                <a:avLst/>
              </a:prstGeom>
              <a:solidFill>
                <a:schemeClr val="accent1"/>
              </a:solidFill>
              <a:ln w="9525">
                <a:solidFill>
                  <a:schemeClr val="accent1"/>
                </a:solidFill>
                <a:headEnd type="none" w="sm" len="med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05330C13-B965-450A-A421-1449FE605AA4}"/>
                  </a:ext>
                </a:extLst>
              </p:cNvPr>
              <p:cNvSpPr/>
              <p:nvPr/>
            </p:nvSpPr>
            <p:spPr>
              <a:xfrm>
                <a:off x="2077695" y="3186001"/>
                <a:ext cx="27432" cy="27432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6BEBF7-8550-4A63-9F80-02FF3AD3F401}"/>
              </a:ext>
            </a:extLst>
          </p:cNvPr>
          <p:cNvGrpSpPr/>
          <p:nvPr/>
        </p:nvGrpSpPr>
        <p:grpSpPr>
          <a:xfrm>
            <a:off x="2468880" y="2796343"/>
            <a:ext cx="7697010" cy="862862"/>
            <a:chOff x="2468880" y="2796343"/>
            <a:chExt cx="7697010" cy="86286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92225AC-3450-48D7-9128-16A7D21D0549}"/>
                </a:ext>
              </a:extLst>
            </p:cNvPr>
            <p:cNvGrpSpPr/>
            <p:nvPr/>
          </p:nvGrpSpPr>
          <p:grpSpPr>
            <a:xfrm>
              <a:off x="9303028" y="2796343"/>
              <a:ext cx="862862" cy="862862"/>
              <a:chOff x="10270815" y="1101922"/>
              <a:chExt cx="1142971" cy="114297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844D9F63-E378-43D0-9AF5-7A788C54348F}"/>
                  </a:ext>
                </a:extLst>
              </p:cNvPr>
              <p:cNvSpPr/>
              <p:nvPr/>
            </p:nvSpPr>
            <p:spPr>
              <a:xfrm>
                <a:off x="10270815" y="1101922"/>
                <a:ext cx="1142971" cy="1142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32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D799CFA-9F6C-4E45-85D2-6DDB99C34852}"/>
                  </a:ext>
                </a:extLst>
              </p:cNvPr>
              <p:cNvSpPr/>
              <p:nvPr/>
            </p:nvSpPr>
            <p:spPr>
              <a:xfrm>
                <a:off x="10383762" y="1214869"/>
                <a:ext cx="917077" cy="91707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53C4721-0CBD-40F9-A8BB-DB0165B8521A}"/>
                </a:ext>
              </a:extLst>
            </p:cNvPr>
            <p:cNvSpPr txBox="1"/>
            <p:nvPr/>
          </p:nvSpPr>
          <p:spPr>
            <a:xfrm>
              <a:off x="2468880" y="3012331"/>
              <a:ext cx="681203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r" defTabSz="1064780">
                <a:lnSpc>
                  <a:spcPct val="100000"/>
                </a:lnSpc>
                <a:spcBef>
                  <a:spcPts val="2400"/>
                </a:spcBef>
                <a:buClr>
                  <a:srgbClr val="B01D5F"/>
                </a:buClr>
                <a:defRPr/>
              </a:pP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Informacje na temat aktualnej wartości zabezpieczeń niepieniężnych w walucie euro udostępniane w dni robocze w Raporcie wpłaconych zabezpieczeń</a:t>
              </a:r>
            </a:p>
          </p:txBody>
        </p:sp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9C93F5A0-30CC-4005-9643-B6149981E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552743" y="3030392"/>
              <a:ext cx="363433" cy="394764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CD70B09-49A8-45CB-9DD1-AFD31BCF2819}"/>
              </a:ext>
            </a:extLst>
          </p:cNvPr>
          <p:cNvGrpSpPr/>
          <p:nvPr/>
        </p:nvGrpSpPr>
        <p:grpSpPr>
          <a:xfrm>
            <a:off x="1442118" y="3660680"/>
            <a:ext cx="8077728" cy="862862"/>
            <a:chOff x="1442118" y="3660680"/>
            <a:chExt cx="8077728" cy="862862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310B01D-3198-400E-B785-56DCC4FD8C89}"/>
                </a:ext>
              </a:extLst>
            </p:cNvPr>
            <p:cNvGrpSpPr/>
            <p:nvPr/>
          </p:nvGrpSpPr>
          <p:grpSpPr>
            <a:xfrm>
              <a:off x="8656984" y="3660680"/>
              <a:ext cx="862862" cy="862862"/>
              <a:chOff x="10270815" y="1101922"/>
              <a:chExt cx="1142971" cy="1142971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A97264E6-59B5-4F63-B40B-7F8DE76AD60E}"/>
                  </a:ext>
                </a:extLst>
              </p:cNvPr>
              <p:cNvSpPr/>
              <p:nvPr/>
            </p:nvSpPr>
            <p:spPr>
              <a:xfrm>
                <a:off x="10270815" y="1101922"/>
                <a:ext cx="1142971" cy="1142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6F3330C-C9B8-45D3-9C42-96D70895633C}"/>
                  </a:ext>
                </a:extLst>
              </p:cNvPr>
              <p:cNvSpPr/>
              <p:nvPr/>
            </p:nvSpPr>
            <p:spPr>
              <a:xfrm>
                <a:off x="10383762" y="1214869"/>
                <a:ext cx="917077" cy="91707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761D222-5820-4076-A6CC-41F30F824F52}"/>
                </a:ext>
              </a:extLst>
            </p:cNvPr>
            <p:cNvSpPr txBox="1"/>
            <p:nvPr/>
          </p:nvSpPr>
          <p:spPr>
            <a:xfrm>
              <a:off x="1442118" y="3876668"/>
              <a:ext cx="7181888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r" defTabSz="1064780">
                <a:lnSpc>
                  <a:spcPct val="100000"/>
                </a:lnSpc>
                <a:spcBef>
                  <a:spcPts val="2400"/>
                </a:spcBef>
                <a:buClr>
                  <a:srgbClr val="B01D5F"/>
                </a:buClr>
                <a:defRPr/>
              </a:pP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Szczegółowe informacje na temat zmian stanu środków na rachunku bankowym dedykowanym dla waluty euro przekazywane kwartalnie w formie wyciągu z rachunku bankowego przez IRGiT</a:t>
              </a:r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E64244C6-B1FF-4B55-922D-A7E357F344B2}"/>
                </a:ext>
              </a:extLst>
            </p:cNvPr>
            <p:cNvGrpSpPr/>
            <p:nvPr/>
          </p:nvGrpSpPr>
          <p:grpSpPr>
            <a:xfrm>
              <a:off x="8875006" y="3940240"/>
              <a:ext cx="426818" cy="303743"/>
              <a:chOff x="1881609" y="4088277"/>
              <a:chExt cx="426818" cy="303743"/>
            </a:xfrm>
          </p:grpSpPr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4FBE367A-4C43-47E2-8400-E638D02F49E7}"/>
                  </a:ext>
                </a:extLst>
              </p:cNvPr>
              <p:cNvSpPr/>
              <p:nvPr/>
            </p:nvSpPr>
            <p:spPr>
              <a:xfrm>
                <a:off x="1881609" y="4088277"/>
                <a:ext cx="426818" cy="74853"/>
              </a:xfrm>
              <a:custGeom>
                <a:avLst/>
                <a:gdLst>
                  <a:gd name="connsiteX0" fmla="*/ 245538 w 2070128"/>
                  <a:gd name="connsiteY0" fmla="*/ 0 h 363050"/>
                  <a:gd name="connsiteX1" fmla="*/ 1824590 w 2070128"/>
                  <a:gd name="connsiteY1" fmla="*/ 0 h 363050"/>
                  <a:gd name="connsiteX2" fmla="*/ 2070128 w 2070128"/>
                  <a:gd name="connsiteY2" fmla="*/ 245538 h 363050"/>
                  <a:gd name="connsiteX3" fmla="*/ 2070128 w 2070128"/>
                  <a:gd name="connsiteY3" fmla="*/ 363050 h 363050"/>
                  <a:gd name="connsiteX4" fmla="*/ 0 w 2070128"/>
                  <a:gd name="connsiteY4" fmla="*/ 363050 h 363050"/>
                  <a:gd name="connsiteX5" fmla="*/ 0 w 2070128"/>
                  <a:gd name="connsiteY5" fmla="*/ 245538 h 363050"/>
                  <a:gd name="connsiteX6" fmla="*/ 245538 w 2070128"/>
                  <a:gd name="connsiteY6" fmla="*/ 0 h 36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128" h="363050">
                    <a:moveTo>
                      <a:pt x="245538" y="0"/>
                    </a:moveTo>
                    <a:lnTo>
                      <a:pt x="1824590" y="0"/>
                    </a:lnTo>
                    <a:cubicBezTo>
                      <a:pt x="1960197" y="0"/>
                      <a:pt x="2070128" y="109931"/>
                      <a:pt x="2070128" y="245538"/>
                    </a:cubicBezTo>
                    <a:lnTo>
                      <a:pt x="2070128" y="363050"/>
                    </a:lnTo>
                    <a:lnTo>
                      <a:pt x="0" y="363050"/>
                    </a:lnTo>
                    <a:lnTo>
                      <a:pt x="0" y="245538"/>
                    </a:lnTo>
                    <a:cubicBezTo>
                      <a:pt x="0" y="109931"/>
                      <a:pt x="109931" y="0"/>
                      <a:pt x="245538" y="0"/>
                    </a:cubicBezTo>
                    <a:close/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7C9F5FA1-28AB-45CE-9681-3D2AB795C34A}"/>
                  </a:ext>
                </a:extLst>
              </p:cNvPr>
              <p:cNvSpPr/>
              <p:nvPr/>
            </p:nvSpPr>
            <p:spPr>
              <a:xfrm>
                <a:off x="1881609" y="4163130"/>
                <a:ext cx="426818" cy="228890"/>
              </a:xfrm>
              <a:custGeom>
                <a:avLst/>
                <a:gdLst>
                  <a:gd name="connsiteX0" fmla="*/ 0 w 2070128"/>
                  <a:gd name="connsiteY0" fmla="*/ 0 h 1110150"/>
                  <a:gd name="connsiteX1" fmla="*/ 2070128 w 2070128"/>
                  <a:gd name="connsiteY1" fmla="*/ 0 h 1110150"/>
                  <a:gd name="connsiteX2" fmla="*/ 2070128 w 2070128"/>
                  <a:gd name="connsiteY2" fmla="*/ 864612 h 1110150"/>
                  <a:gd name="connsiteX3" fmla="*/ 1824590 w 2070128"/>
                  <a:gd name="connsiteY3" fmla="*/ 1110150 h 1110150"/>
                  <a:gd name="connsiteX4" fmla="*/ 245538 w 2070128"/>
                  <a:gd name="connsiteY4" fmla="*/ 1110150 h 1110150"/>
                  <a:gd name="connsiteX5" fmla="*/ 0 w 2070128"/>
                  <a:gd name="connsiteY5" fmla="*/ 864612 h 1110150"/>
                  <a:gd name="connsiteX6" fmla="*/ 0 w 2070128"/>
                  <a:gd name="connsiteY6" fmla="*/ 0 h 1110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128" h="1110150">
                    <a:moveTo>
                      <a:pt x="0" y="0"/>
                    </a:moveTo>
                    <a:lnTo>
                      <a:pt x="2070128" y="0"/>
                    </a:lnTo>
                    <a:lnTo>
                      <a:pt x="2070128" y="864612"/>
                    </a:lnTo>
                    <a:cubicBezTo>
                      <a:pt x="2070128" y="1000219"/>
                      <a:pt x="1960197" y="1110150"/>
                      <a:pt x="1824590" y="1110150"/>
                    </a:cubicBezTo>
                    <a:lnTo>
                      <a:pt x="245538" y="1110150"/>
                    </a:lnTo>
                    <a:cubicBezTo>
                      <a:pt x="109931" y="1110150"/>
                      <a:pt x="0" y="1000219"/>
                      <a:pt x="0" y="864612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45" name="Rectangle: Rounded Corners 44">
                <a:extLst>
                  <a:ext uri="{FF2B5EF4-FFF2-40B4-BE49-F238E27FC236}">
                    <a16:creationId xmlns:a16="http://schemas.microsoft.com/office/drawing/2014/main" id="{6577A460-AE78-4D10-8A64-600F93CB0939}"/>
                  </a:ext>
                </a:extLst>
              </p:cNvPr>
              <p:cNvSpPr/>
              <p:nvPr/>
            </p:nvSpPr>
            <p:spPr>
              <a:xfrm>
                <a:off x="1923526" y="4299773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Rectangle: Rounded Corners 45">
                <a:extLst>
                  <a:ext uri="{FF2B5EF4-FFF2-40B4-BE49-F238E27FC236}">
                    <a16:creationId xmlns:a16="http://schemas.microsoft.com/office/drawing/2014/main" id="{CE75BACB-DF15-423A-ADDB-C755CB3B5A3D}"/>
                  </a:ext>
                </a:extLst>
              </p:cNvPr>
              <p:cNvSpPr/>
              <p:nvPr/>
            </p:nvSpPr>
            <p:spPr>
              <a:xfrm>
                <a:off x="2019640" y="4299773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7" name="Rectangle: Rounded Corners 46">
                <a:extLst>
                  <a:ext uri="{FF2B5EF4-FFF2-40B4-BE49-F238E27FC236}">
                    <a16:creationId xmlns:a16="http://schemas.microsoft.com/office/drawing/2014/main" id="{577E0657-AC6E-4A9B-AF61-120173BE3B36}"/>
                  </a:ext>
                </a:extLst>
              </p:cNvPr>
              <p:cNvSpPr/>
              <p:nvPr/>
            </p:nvSpPr>
            <p:spPr>
              <a:xfrm>
                <a:off x="2115753" y="4299773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404CF583-021A-4E5E-A8EA-43265F839625}"/>
                  </a:ext>
                </a:extLst>
              </p:cNvPr>
              <p:cNvSpPr/>
              <p:nvPr/>
            </p:nvSpPr>
            <p:spPr>
              <a:xfrm>
                <a:off x="1923526" y="4204145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9" name="Rectangle: Rounded Corners 48">
                <a:extLst>
                  <a:ext uri="{FF2B5EF4-FFF2-40B4-BE49-F238E27FC236}">
                    <a16:creationId xmlns:a16="http://schemas.microsoft.com/office/drawing/2014/main" id="{539B9076-CA2E-4685-9EC5-65C0FF6F3FA9}"/>
                  </a:ext>
                </a:extLst>
              </p:cNvPr>
              <p:cNvSpPr/>
              <p:nvPr/>
            </p:nvSpPr>
            <p:spPr>
              <a:xfrm>
                <a:off x="2019640" y="4204145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12F62FD2-4749-484F-9EA1-4C04F632B2AE}"/>
                  </a:ext>
                </a:extLst>
              </p:cNvPr>
              <p:cNvSpPr/>
              <p:nvPr/>
            </p:nvSpPr>
            <p:spPr>
              <a:xfrm>
                <a:off x="2114194" y="4204145"/>
                <a:ext cx="59153" cy="51434"/>
              </a:xfrm>
              <a:prstGeom prst="roundRect">
                <a:avLst/>
              </a:prstGeom>
              <a:noFill/>
              <a:ln w="1270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6DEE8643-814E-4465-BCA0-9A78E63ADCBB}"/>
                  </a:ext>
                </a:extLst>
              </p:cNvPr>
              <p:cNvGrpSpPr/>
              <p:nvPr/>
            </p:nvGrpSpPr>
            <p:grpSpPr>
              <a:xfrm>
                <a:off x="2205799" y="4204145"/>
                <a:ext cx="60712" cy="147062"/>
                <a:chOff x="2197728" y="4200335"/>
                <a:chExt cx="60712" cy="147062"/>
              </a:xfrm>
            </p:grpSpPr>
            <p:sp>
              <p:nvSpPr>
                <p:cNvPr id="52" name="Rectangle: Rounded Corners 51">
                  <a:extLst>
                    <a:ext uri="{FF2B5EF4-FFF2-40B4-BE49-F238E27FC236}">
                      <a16:creationId xmlns:a16="http://schemas.microsoft.com/office/drawing/2014/main" id="{F7ED3D30-1E68-4513-B901-6FDFEEF68DAB}"/>
                    </a:ext>
                  </a:extLst>
                </p:cNvPr>
                <p:cNvSpPr/>
                <p:nvPr/>
              </p:nvSpPr>
              <p:spPr>
                <a:xfrm>
                  <a:off x="2199287" y="4295963"/>
                  <a:ext cx="59153" cy="51434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  <p:sp>
              <p:nvSpPr>
                <p:cNvPr id="53" name="Rectangle: Rounded Corners 52">
                  <a:extLst>
                    <a:ext uri="{FF2B5EF4-FFF2-40B4-BE49-F238E27FC236}">
                      <a16:creationId xmlns:a16="http://schemas.microsoft.com/office/drawing/2014/main" id="{D4F89045-4086-4262-851C-89D21C3A2592}"/>
                    </a:ext>
                  </a:extLst>
                </p:cNvPr>
                <p:cNvSpPr/>
                <p:nvPr/>
              </p:nvSpPr>
              <p:spPr>
                <a:xfrm>
                  <a:off x="2197728" y="4200335"/>
                  <a:ext cx="59153" cy="51434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dirty="0"/>
                </a:p>
              </p:txBody>
            </p:sp>
          </p:grp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1F44AB-7D5E-4745-947A-4FE05902603C}"/>
              </a:ext>
            </a:extLst>
          </p:cNvPr>
          <p:cNvGrpSpPr/>
          <p:nvPr/>
        </p:nvGrpSpPr>
        <p:grpSpPr>
          <a:xfrm>
            <a:off x="1425555" y="4525017"/>
            <a:ext cx="7448247" cy="862862"/>
            <a:chOff x="1425555" y="4525017"/>
            <a:chExt cx="7448247" cy="86286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3488EA6-8A08-4A95-A08D-6864DA670645}"/>
                </a:ext>
              </a:extLst>
            </p:cNvPr>
            <p:cNvGrpSpPr/>
            <p:nvPr/>
          </p:nvGrpSpPr>
          <p:grpSpPr>
            <a:xfrm>
              <a:off x="8010940" y="4525017"/>
              <a:ext cx="862862" cy="862862"/>
              <a:chOff x="10270815" y="1101922"/>
              <a:chExt cx="1142971" cy="1142971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2A3D820A-864D-48DB-B113-1FE13F9F48EE}"/>
                  </a:ext>
                </a:extLst>
              </p:cNvPr>
              <p:cNvSpPr/>
              <p:nvPr/>
            </p:nvSpPr>
            <p:spPr>
              <a:xfrm>
                <a:off x="10270815" y="1101922"/>
                <a:ext cx="1142971" cy="1142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A5F7928-2346-4AB6-9C63-E76D20EBEF61}"/>
                  </a:ext>
                </a:extLst>
              </p:cNvPr>
              <p:cNvSpPr/>
              <p:nvPr/>
            </p:nvSpPr>
            <p:spPr>
              <a:xfrm>
                <a:off x="10383762" y="1214869"/>
                <a:ext cx="917077" cy="91707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12D6E2-5D20-4AE2-A69E-A40CD129CD93}"/>
                </a:ext>
              </a:extLst>
            </p:cNvPr>
            <p:cNvSpPr txBox="1"/>
            <p:nvPr/>
          </p:nvSpPr>
          <p:spPr>
            <a:xfrm>
              <a:off x="1425555" y="4741005"/>
              <a:ext cx="6542752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r" defTabSz="1064780">
                <a:lnSpc>
                  <a:spcPct val="100000"/>
                </a:lnSpc>
                <a:spcBef>
                  <a:spcPts val="2400"/>
                </a:spcBef>
                <a:buClr>
                  <a:srgbClr val="B01D5F"/>
                </a:buClr>
                <a:defRPr/>
              </a:pP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Transfer waluty euro z dedykowanego rachunku bankowego na wskazany przez </a:t>
              </a:r>
              <a:b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</a:b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Członka Izby rachunek bankowy (wycofanie) dokonywany jest przez IRGiT</a:t>
              </a:r>
            </a:p>
          </p:txBody>
        </p:sp>
        <p:sp>
          <p:nvSpPr>
            <p:cNvPr id="54" name="Arrow: Right 53">
              <a:extLst>
                <a:ext uri="{FF2B5EF4-FFF2-40B4-BE49-F238E27FC236}">
                  <a16:creationId xmlns:a16="http://schemas.microsoft.com/office/drawing/2014/main" id="{345D9571-2718-435A-BB26-1FAF68E96E82}"/>
                </a:ext>
              </a:extLst>
            </p:cNvPr>
            <p:cNvSpPr/>
            <p:nvPr/>
          </p:nvSpPr>
          <p:spPr>
            <a:xfrm>
              <a:off x="8278375" y="4817779"/>
              <a:ext cx="327993" cy="277339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456CB73-AC87-4813-87EB-678283493DB9}"/>
              </a:ext>
            </a:extLst>
          </p:cNvPr>
          <p:cNvGrpSpPr/>
          <p:nvPr/>
        </p:nvGrpSpPr>
        <p:grpSpPr>
          <a:xfrm>
            <a:off x="3962300" y="1067669"/>
            <a:ext cx="7495679" cy="862862"/>
            <a:chOff x="3962300" y="1067669"/>
            <a:chExt cx="7495679" cy="86286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C89B72-1784-4594-A7EF-96F411C514BE}"/>
                </a:ext>
              </a:extLst>
            </p:cNvPr>
            <p:cNvSpPr txBox="1"/>
            <p:nvPr/>
          </p:nvSpPr>
          <p:spPr>
            <a:xfrm>
              <a:off x="3962300" y="1283657"/>
              <a:ext cx="6624535" cy="4308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lvl="1" algn="r" defTabSz="1064780">
                <a:lnSpc>
                  <a:spcPct val="100000"/>
                </a:lnSpc>
                <a:spcBef>
                  <a:spcPts val="2400"/>
                </a:spcBef>
                <a:buClr>
                  <a:srgbClr val="B01D5F"/>
                </a:buClr>
                <a:defRPr/>
              </a:pPr>
              <a:r>
                <a:rPr lang="pl-PL" sz="1400" dirty="0">
                  <a:latin typeface="Myriad Pro" panose="020B0503030403020204" pitchFamily="34" charset="0"/>
                  <a:ea typeface="Verdana" panose="020B0604030504040204" pitchFamily="34" charset="0"/>
                </a:rPr>
                <a:t>Zabezpieczenie w walucie euro wnoszone na dedykowany rachunek w Banku Gospodarstwa Krajowego – właścicielem rachunku jest IRGiT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7442BD4-0E14-438A-877B-3F9DED4605BF}"/>
                </a:ext>
              </a:extLst>
            </p:cNvPr>
            <p:cNvGrpSpPr/>
            <p:nvPr/>
          </p:nvGrpSpPr>
          <p:grpSpPr>
            <a:xfrm>
              <a:off x="10595117" y="1067669"/>
              <a:ext cx="862862" cy="862862"/>
              <a:chOff x="10270815" y="1101922"/>
              <a:chExt cx="1142971" cy="1142971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48207CCD-7692-471F-A001-CCE2D6835CE0}"/>
                  </a:ext>
                </a:extLst>
              </p:cNvPr>
              <p:cNvSpPr/>
              <p:nvPr/>
            </p:nvSpPr>
            <p:spPr>
              <a:xfrm>
                <a:off x="10270815" y="1101922"/>
                <a:ext cx="1142971" cy="1142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84F44010-81D8-4F8D-A4D0-2AA5B95C23AB}"/>
                  </a:ext>
                </a:extLst>
              </p:cNvPr>
              <p:cNvSpPr/>
              <p:nvPr/>
            </p:nvSpPr>
            <p:spPr>
              <a:xfrm>
                <a:off x="10383762" y="1214869"/>
                <a:ext cx="917077" cy="91707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515C33B2-CA2F-47B2-A664-79D6460580BF}"/>
                </a:ext>
              </a:extLst>
            </p:cNvPr>
            <p:cNvSpPr/>
            <p:nvPr/>
          </p:nvSpPr>
          <p:spPr>
            <a:xfrm>
              <a:off x="10873441" y="1307952"/>
              <a:ext cx="306215" cy="382296"/>
            </a:xfrm>
            <a:custGeom>
              <a:avLst/>
              <a:gdLst>
                <a:gd name="connsiteX0" fmla="*/ 2082800 w 4165600"/>
                <a:gd name="connsiteY0" fmla="*/ 2877092 h 5200556"/>
                <a:gd name="connsiteX1" fmla="*/ 2436770 w 4165600"/>
                <a:gd name="connsiteY1" fmla="*/ 3231062 h 5200556"/>
                <a:gd name="connsiteX2" fmla="*/ 2280708 w 4165600"/>
                <a:gd name="connsiteY2" fmla="*/ 3524580 h 5200556"/>
                <a:gd name="connsiteX3" fmla="*/ 2266778 w 4165600"/>
                <a:gd name="connsiteY3" fmla="*/ 3532141 h 5200556"/>
                <a:gd name="connsiteX4" fmla="*/ 2266777 w 4165600"/>
                <a:gd name="connsiteY4" fmla="*/ 4041147 h 5200556"/>
                <a:gd name="connsiteX5" fmla="*/ 2082800 w 4165600"/>
                <a:gd name="connsiteY5" fmla="*/ 4225124 h 5200556"/>
                <a:gd name="connsiteX6" fmla="*/ 2082801 w 4165600"/>
                <a:gd name="connsiteY6" fmla="*/ 4225123 h 5200556"/>
                <a:gd name="connsiteX7" fmla="*/ 1898824 w 4165600"/>
                <a:gd name="connsiteY7" fmla="*/ 4041146 h 5200556"/>
                <a:gd name="connsiteX8" fmla="*/ 1898824 w 4165600"/>
                <a:gd name="connsiteY8" fmla="*/ 3532142 h 5200556"/>
                <a:gd name="connsiteX9" fmla="*/ 1884892 w 4165600"/>
                <a:gd name="connsiteY9" fmla="*/ 3524580 h 5200556"/>
                <a:gd name="connsiteX10" fmla="*/ 1728830 w 4165600"/>
                <a:gd name="connsiteY10" fmla="*/ 3231062 h 5200556"/>
                <a:gd name="connsiteX11" fmla="*/ 2082800 w 4165600"/>
                <a:gd name="connsiteY11" fmla="*/ 2877092 h 5200556"/>
                <a:gd name="connsiteX12" fmla="*/ 696785 w 4165600"/>
                <a:gd name="connsiteY12" fmla="*/ 2087725 h 5200556"/>
                <a:gd name="connsiteX13" fmla="*/ 208981 w 4165600"/>
                <a:gd name="connsiteY13" fmla="*/ 2575529 h 5200556"/>
                <a:gd name="connsiteX14" fmla="*/ 208981 w 4165600"/>
                <a:gd name="connsiteY14" fmla="*/ 4526686 h 5200556"/>
                <a:gd name="connsiteX15" fmla="*/ 696785 w 4165600"/>
                <a:gd name="connsiteY15" fmla="*/ 5014490 h 5200556"/>
                <a:gd name="connsiteX16" fmla="*/ 3468816 w 4165600"/>
                <a:gd name="connsiteY16" fmla="*/ 5014490 h 5200556"/>
                <a:gd name="connsiteX17" fmla="*/ 3956620 w 4165600"/>
                <a:gd name="connsiteY17" fmla="*/ 4526686 h 5200556"/>
                <a:gd name="connsiteX18" fmla="*/ 3956620 w 4165600"/>
                <a:gd name="connsiteY18" fmla="*/ 2575529 h 5200556"/>
                <a:gd name="connsiteX19" fmla="*/ 3468816 w 4165600"/>
                <a:gd name="connsiteY19" fmla="*/ 2087725 h 5200556"/>
                <a:gd name="connsiteX20" fmla="*/ 2082800 w 4165600"/>
                <a:gd name="connsiteY20" fmla="*/ 227941 h 5200556"/>
                <a:gd name="connsiteX21" fmla="*/ 1166459 w 4165600"/>
                <a:gd name="connsiteY21" fmla="*/ 1144282 h 5200556"/>
                <a:gd name="connsiteX22" fmla="*/ 1166459 w 4165600"/>
                <a:gd name="connsiteY22" fmla="*/ 1901658 h 5200556"/>
                <a:gd name="connsiteX23" fmla="*/ 2999141 w 4165600"/>
                <a:gd name="connsiteY23" fmla="*/ 1901658 h 5200556"/>
                <a:gd name="connsiteX24" fmla="*/ 2999141 w 4165600"/>
                <a:gd name="connsiteY24" fmla="*/ 1144282 h 5200556"/>
                <a:gd name="connsiteX25" fmla="*/ 2082800 w 4165600"/>
                <a:gd name="connsiteY25" fmla="*/ 227941 h 5200556"/>
                <a:gd name="connsiteX26" fmla="*/ 2082800 w 4165600"/>
                <a:gd name="connsiteY26" fmla="*/ 0 h 5200556"/>
                <a:gd name="connsiteX27" fmla="*/ 3180076 w 4165600"/>
                <a:gd name="connsiteY27" fmla="*/ 1097276 h 5200556"/>
                <a:gd name="connsiteX28" fmla="*/ 3180076 w 4165600"/>
                <a:gd name="connsiteY28" fmla="*/ 1901658 h 5200556"/>
                <a:gd name="connsiteX29" fmla="*/ 3615773 w 4165600"/>
                <a:gd name="connsiteY29" fmla="*/ 1901658 h 5200556"/>
                <a:gd name="connsiteX30" fmla="*/ 4165600 w 4165600"/>
                <a:gd name="connsiteY30" fmla="*/ 2451485 h 5200556"/>
                <a:gd name="connsiteX31" fmla="*/ 4165600 w 4165600"/>
                <a:gd name="connsiteY31" fmla="*/ 4650729 h 5200556"/>
                <a:gd name="connsiteX32" fmla="*/ 3615773 w 4165600"/>
                <a:gd name="connsiteY32" fmla="*/ 5200556 h 5200556"/>
                <a:gd name="connsiteX33" fmla="*/ 549827 w 4165600"/>
                <a:gd name="connsiteY33" fmla="*/ 5200556 h 5200556"/>
                <a:gd name="connsiteX34" fmla="*/ 0 w 4165600"/>
                <a:gd name="connsiteY34" fmla="*/ 4650729 h 5200556"/>
                <a:gd name="connsiteX35" fmla="*/ 0 w 4165600"/>
                <a:gd name="connsiteY35" fmla="*/ 2451485 h 5200556"/>
                <a:gd name="connsiteX36" fmla="*/ 549827 w 4165600"/>
                <a:gd name="connsiteY36" fmla="*/ 1901658 h 5200556"/>
                <a:gd name="connsiteX37" fmla="*/ 985524 w 4165600"/>
                <a:gd name="connsiteY37" fmla="*/ 1901658 h 5200556"/>
                <a:gd name="connsiteX38" fmla="*/ 985524 w 4165600"/>
                <a:gd name="connsiteY38" fmla="*/ 1097276 h 5200556"/>
                <a:gd name="connsiteX39" fmla="*/ 2082800 w 4165600"/>
                <a:gd name="connsiteY39" fmla="*/ 0 h 520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65600" h="5200556">
                  <a:moveTo>
                    <a:pt x="2082800" y="2877092"/>
                  </a:moveTo>
                  <a:cubicBezTo>
                    <a:pt x="2278292" y="2877092"/>
                    <a:pt x="2436770" y="3035570"/>
                    <a:pt x="2436770" y="3231062"/>
                  </a:cubicBezTo>
                  <a:cubicBezTo>
                    <a:pt x="2436770" y="3353245"/>
                    <a:pt x="2374865" y="3460969"/>
                    <a:pt x="2280708" y="3524580"/>
                  </a:cubicBezTo>
                  <a:lnTo>
                    <a:pt x="2266778" y="3532141"/>
                  </a:lnTo>
                  <a:lnTo>
                    <a:pt x="2266777" y="4041147"/>
                  </a:lnTo>
                  <a:cubicBezTo>
                    <a:pt x="2266777" y="4142755"/>
                    <a:pt x="2184408" y="4225124"/>
                    <a:pt x="2082800" y="4225124"/>
                  </a:cubicBezTo>
                  <a:lnTo>
                    <a:pt x="2082801" y="4225123"/>
                  </a:lnTo>
                  <a:cubicBezTo>
                    <a:pt x="1981193" y="4225123"/>
                    <a:pt x="1898824" y="4142754"/>
                    <a:pt x="1898824" y="4041146"/>
                  </a:cubicBezTo>
                  <a:lnTo>
                    <a:pt x="1898824" y="3532142"/>
                  </a:lnTo>
                  <a:lnTo>
                    <a:pt x="1884892" y="3524580"/>
                  </a:lnTo>
                  <a:cubicBezTo>
                    <a:pt x="1790736" y="3460969"/>
                    <a:pt x="1728830" y="3353245"/>
                    <a:pt x="1728830" y="3231062"/>
                  </a:cubicBezTo>
                  <a:cubicBezTo>
                    <a:pt x="1728830" y="3035570"/>
                    <a:pt x="1887308" y="2877092"/>
                    <a:pt x="2082800" y="2877092"/>
                  </a:cubicBezTo>
                  <a:close/>
                  <a:moveTo>
                    <a:pt x="696785" y="2087725"/>
                  </a:moveTo>
                  <a:cubicBezTo>
                    <a:pt x="427378" y="2087725"/>
                    <a:pt x="208981" y="2306122"/>
                    <a:pt x="208981" y="2575529"/>
                  </a:cubicBezTo>
                  <a:lnTo>
                    <a:pt x="208981" y="4526686"/>
                  </a:lnTo>
                  <a:cubicBezTo>
                    <a:pt x="208981" y="4796093"/>
                    <a:pt x="427378" y="5014490"/>
                    <a:pt x="696785" y="5014490"/>
                  </a:cubicBezTo>
                  <a:lnTo>
                    <a:pt x="3468816" y="5014490"/>
                  </a:lnTo>
                  <a:cubicBezTo>
                    <a:pt x="3738223" y="5014490"/>
                    <a:pt x="3956620" y="4796093"/>
                    <a:pt x="3956620" y="4526686"/>
                  </a:cubicBezTo>
                  <a:lnTo>
                    <a:pt x="3956620" y="2575529"/>
                  </a:lnTo>
                  <a:cubicBezTo>
                    <a:pt x="3956620" y="2306122"/>
                    <a:pt x="3738223" y="2087725"/>
                    <a:pt x="3468816" y="2087725"/>
                  </a:cubicBezTo>
                  <a:close/>
                  <a:moveTo>
                    <a:pt x="2082800" y="227941"/>
                  </a:moveTo>
                  <a:cubicBezTo>
                    <a:pt x="1576719" y="227941"/>
                    <a:pt x="1166459" y="638201"/>
                    <a:pt x="1166459" y="1144282"/>
                  </a:cubicBezTo>
                  <a:lnTo>
                    <a:pt x="1166459" y="1901658"/>
                  </a:lnTo>
                  <a:lnTo>
                    <a:pt x="2999141" y="1901658"/>
                  </a:lnTo>
                  <a:lnTo>
                    <a:pt x="2999141" y="1144282"/>
                  </a:lnTo>
                  <a:cubicBezTo>
                    <a:pt x="2999141" y="638201"/>
                    <a:pt x="2588881" y="227941"/>
                    <a:pt x="2082800" y="227941"/>
                  </a:cubicBezTo>
                  <a:close/>
                  <a:moveTo>
                    <a:pt x="2082800" y="0"/>
                  </a:moveTo>
                  <a:cubicBezTo>
                    <a:pt x="2688809" y="0"/>
                    <a:pt x="3180076" y="491267"/>
                    <a:pt x="3180076" y="1097276"/>
                  </a:cubicBezTo>
                  <a:lnTo>
                    <a:pt x="3180076" y="1901658"/>
                  </a:lnTo>
                  <a:lnTo>
                    <a:pt x="3615773" y="1901658"/>
                  </a:lnTo>
                  <a:cubicBezTo>
                    <a:pt x="3919434" y="1901658"/>
                    <a:pt x="4165600" y="2147824"/>
                    <a:pt x="4165600" y="2451485"/>
                  </a:cubicBezTo>
                  <a:lnTo>
                    <a:pt x="4165600" y="4650729"/>
                  </a:lnTo>
                  <a:cubicBezTo>
                    <a:pt x="4165600" y="4954390"/>
                    <a:pt x="3919434" y="5200556"/>
                    <a:pt x="3615773" y="5200556"/>
                  </a:cubicBezTo>
                  <a:lnTo>
                    <a:pt x="549827" y="5200556"/>
                  </a:lnTo>
                  <a:cubicBezTo>
                    <a:pt x="246166" y="5200556"/>
                    <a:pt x="0" y="4954390"/>
                    <a:pt x="0" y="4650729"/>
                  </a:cubicBezTo>
                  <a:lnTo>
                    <a:pt x="0" y="2451485"/>
                  </a:lnTo>
                  <a:cubicBezTo>
                    <a:pt x="0" y="2147824"/>
                    <a:pt x="246166" y="1901658"/>
                    <a:pt x="549827" y="1901658"/>
                  </a:cubicBezTo>
                  <a:lnTo>
                    <a:pt x="985524" y="1901658"/>
                  </a:lnTo>
                  <a:lnTo>
                    <a:pt x="985524" y="1097276"/>
                  </a:lnTo>
                  <a:cubicBezTo>
                    <a:pt x="985524" y="491267"/>
                    <a:pt x="1476791" y="0"/>
                    <a:pt x="2082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7615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6EF2959B-4284-47DE-9628-9AC19B4A90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5040" y="0"/>
            <a:ext cx="8458560" cy="6172200"/>
          </a:xfrm>
          <a:prstGeom prst="parallelogram">
            <a:avLst>
              <a:gd name="adj" fmla="val 74320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8023025-F580-4AAA-8AA5-F29A7F230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Waluta</a:t>
            </a:r>
            <a:r>
              <a:rPr lang="en-GB" dirty="0"/>
              <a:t> euro</a:t>
            </a:r>
            <a:br>
              <a:rPr lang="pl-PL" dirty="0"/>
            </a:br>
            <a:r>
              <a:rPr lang="pl-PL" sz="2400" b="0" dirty="0">
                <a:solidFill>
                  <a:srgbClr val="000000"/>
                </a:solidFill>
                <a:latin typeface="Myriad Pro" panose="020B0503030403020204" pitchFamily="34" charset="0"/>
                <a:ea typeface="Verdana" panose="020B0604030504040204" pitchFamily="34" charset="0"/>
              </a:rPr>
              <a:t>Koszty bankowe</a:t>
            </a:r>
            <a:endParaRPr lang="en-GB" b="0" dirty="0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DF29D47-BAE6-495F-BB37-DEAEDE16B554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3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16" name="Parallelogram 15">
            <a:extLst>
              <a:ext uri="{FF2B5EF4-FFF2-40B4-BE49-F238E27FC236}">
                <a16:creationId xmlns:a16="http://schemas.microsoft.com/office/drawing/2014/main" id="{1995C200-0166-4FDD-BEFE-A177FA7D8BB1}"/>
              </a:ext>
            </a:extLst>
          </p:cNvPr>
          <p:cNvSpPr/>
          <p:nvPr/>
        </p:nvSpPr>
        <p:spPr>
          <a:xfrm>
            <a:off x="-5969" y="4144470"/>
            <a:ext cx="2602019" cy="2713529"/>
          </a:xfrm>
          <a:prstGeom prst="parallelogram">
            <a:avLst>
              <a:gd name="adj" fmla="val 777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3BD575A-FB67-46B9-89EC-FCE6E10671EC}"/>
              </a:ext>
            </a:extLst>
          </p:cNvPr>
          <p:cNvGrpSpPr/>
          <p:nvPr/>
        </p:nvGrpSpPr>
        <p:grpSpPr>
          <a:xfrm>
            <a:off x="5181646" y="4776746"/>
            <a:ext cx="6540182" cy="1142971"/>
            <a:chOff x="5181646" y="4776746"/>
            <a:chExt cx="6540182" cy="1142971"/>
          </a:xfrm>
        </p:grpSpPr>
        <p:sp>
          <p:nvSpPr>
            <p:cNvPr id="15" name="Symbol zastępczy zawartości 3">
              <a:extLst>
                <a:ext uri="{FF2B5EF4-FFF2-40B4-BE49-F238E27FC236}">
                  <a16:creationId xmlns:a16="http://schemas.microsoft.com/office/drawing/2014/main" id="{62E0D889-D4B7-46E6-8FF9-564745360C5E}"/>
                </a:ext>
              </a:extLst>
            </p:cNvPr>
            <p:cNvSpPr txBox="1">
              <a:spLocks/>
            </p:cNvSpPr>
            <p:nvPr/>
          </p:nvSpPr>
          <p:spPr>
            <a:xfrm>
              <a:off x="6263983" y="5025066"/>
              <a:ext cx="5457845" cy="646331"/>
            </a:xfrm>
            <a:prstGeom prst="rect">
              <a:avLst/>
            </a:prstGeom>
          </p:spPr>
          <p:txBody>
            <a:bodyPr vert="horz" wrap="square" lIns="91440" tIns="0" rIns="0" bIns="0" rtlCol="0">
              <a:spAutoFit/>
            </a:bodyPr>
            <a:lstStyle>
              <a:lvl1pPr marL="0" indent="0" algn="ctr" defTabSz="710397" rtl="0" eaLnBrk="1" latinLnBrk="0" hangingPunct="1">
                <a:lnSpc>
                  <a:spcPct val="90000"/>
                </a:lnSpc>
                <a:spcBef>
                  <a:spcPts val="777"/>
                </a:spcBef>
                <a:buFont typeface="Arial" panose="020B0604020202020204" pitchFamily="34" charset="0"/>
                <a:buNone/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19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55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0397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5596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0795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75993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1192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86391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158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827206">
                <a:lnSpc>
                  <a:spcPct val="100000"/>
                </a:lnSpc>
                <a:spcBef>
                  <a:spcPts val="905"/>
                </a:spcBef>
                <a:buClr>
                  <a:srgbClr val="B01D5F"/>
                </a:buClr>
              </a:pPr>
              <a:r>
                <a:rPr lang="pl-PL" sz="1400" spc="-30" dirty="0">
                  <a:solidFill>
                    <a:srgbClr val="000000"/>
                  </a:solidFill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 przypadku braku środków na rachunku bankowym potrzebnych do jego </a:t>
              </a:r>
              <a:r>
                <a:rPr lang="pl-PL" sz="1400" dirty="0">
                  <a:solidFill>
                    <a:srgbClr val="000000"/>
                  </a:solidFill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prowadzenia, IRGiT może podjąć działania mające na celu niezwłoczne zamknięcie tego rachunku oraz wezwać Członka Izby do ich dopłaty</a:t>
              </a: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FD48230-4541-43E5-9D05-CC36663B5F57}"/>
                </a:ext>
              </a:extLst>
            </p:cNvPr>
            <p:cNvSpPr/>
            <p:nvPr/>
          </p:nvSpPr>
          <p:spPr>
            <a:xfrm>
              <a:off x="5181646" y="4776746"/>
              <a:ext cx="1142971" cy="1142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3C180D-CCEA-43E7-A11E-62462B3CF392}"/>
                </a:ext>
              </a:extLst>
            </p:cNvPr>
            <p:cNvSpPr/>
            <p:nvPr/>
          </p:nvSpPr>
          <p:spPr>
            <a:xfrm>
              <a:off x="5298949" y="4889694"/>
              <a:ext cx="917077" cy="91707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3200" dirty="0">
                  <a:solidFill>
                    <a:schemeClr val="accent1"/>
                  </a:solidFill>
                </a:rPr>
                <a:t>✗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3548CF8-C86F-4810-BA07-E1938AF8E277}"/>
              </a:ext>
            </a:extLst>
          </p:cNvPr>
          <p:cNvGrpSpPr/>
          <p:nvPr/>
        </p:nvGrpSpPr>
        <p:grpSpPr>
          <a:xfrm>
            <a:off x="6259843" y="3383122"/>
            <a:ext cx="5033968" cy="1142971"/>
            <a:chOff x="6259843" y="3383122"/>
            <a:chExt cx="5033968" cy="1142971"/>
          </a:xfrm>
        </p:grpSpPr>
        <p:sp>
          <p:nvSpPr>
            <p:cNvPr id="14" name="Symbol zastępczy zawartości 3">
              <a:extLst>
                <a:ext uri="{FF2B5EF4-FFF2-40B4-BE49-F238E27FC236}">
                  <a16:creationId xmlns:a16="http://schemas.microsoft.com/office/drawing/2014/main" id="{0A21B716-6B59-42B3-B89B-DF7A09968396}"/>
                </a:ext>
              </a:extLst>
            </p:cNvPr>
            <p:cNvSpPr txBox="1">
              <a:spLocks/>
            </p:cNvSpPr>
            <p:nvPr/>
          </p:nvSpPr>
          <p:spPr>
            <a:xfrm>
              <a:off x="7338652" y="3631442"/>
              <a:ext cx="3955159" cy="646331"/>
            </a:xfrm>
            <a:prstGeom prst="rect">
              <a:avLst/>
            </a:prstGeom>
          </p:spPr>
          <p:txBody>
            <a:bodyPr vert="horz" wrap="square" lIns="91440" tIns="0" rIns="0" bIns="0" rtlCol="0">
              <a:spAutoFit/>
            </a:bodyPr>
            <a:lstStyle>
              <a:lvl1pPr marL="0" indent="0" algn="ctr" defTabSz="710397" rtl="0" eaLnBrk="1" latinLnBrk="0" hangingPunct="1">
                <a:lnSpc>
                  <a:spcPct val="90000"/>
                </a:lnSpc>
                <a:spcBef>
                  <a:spcPts val="777"/>
                </a:spcBef>
                <a:buFont typeface="Arial" panose="020B0604020202020204" pitchFamily="34" charset="0"/>
                <a:buNone/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19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55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0397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5596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0795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75993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1192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86391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158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827206">
                <a:lnSpc>
                  <a:spcPct val="100000"/>
                </a:lnSpc>
                <a:spcBef>
                  <a:spcPts val="905"/>
                </a:spcBef>
                <a:buClr>
                  <a:srgbClr val="B01D5F"/>
                </a:buClr>
              </a:pPr>
              <a:r>
                <a:rPr lang="pl-PL" sz="1400" dirty="0">
                  <a:solidFill>
                    <a:srgbClr val="000000"/>
                  </a:solidFill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Koszty bankowe będą pobierane bezpośrednio </a:t>
              </a:r>
              <a:br>
                <a:rPr lang="pl-PL" sz="1400" dirty="0">
                  <a:solidFill>
                    <a:srgbClr val="000000"/>
                  </a:solidFill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pl-PL" sz="1400" dirty="0">
                  <a:solidFill>
                    <a:srgbClr val="000000"/>
                  </a:solidFill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z rachunku bankowego, co będzie skutkowało obniżką stanu waluty euro na rachunku bankowym</a:t>
              </a: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A7FD1EC-68CC-4BD5-A929-240A79FF2BFB}"/>
                </a:ext>
              </a:extLst>
            </p:cNvPr>
            <p:cNvGrpSpPr/>
            <p:nvPr/>
          </p:nvGrpSpPr>
          <p:grpSpPr>
            <a:xfrm>
              <a:off x="6259843" y="3383122"/>
              <a:ext cx="1142971" cy="1142971"/>
              <a:chOff x="6259843" y="3383122"/>
              <a:chExt cx="1142971" cy="1142971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48A0E371-AC21-4ECB-B550-CF9D73D74791}"/>
                  </a:ext>
                </a:extLst>
              </p:cNvPr>
              <p:cNvSpPr/>
              <p:nvPr/>
            </p:nvSpPr>
            <p:spPr>
              <a:xfrm>
                <a:off x="6259843" y="3383122"/>
                <a:ext cx="1142971" cy="114297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5D61058-77C5-44B8-90D9-56863E9A1E97}"/>
                  </a:ext>
                </a:extLst>
              </p:cNvPr>
              <p:cNvSpPr/>
              <p:nvPr/>
            </p:nvSpPr>
            <p:spPr>
              <a:xfrm>
                <a:off x="6372790" y="3496069"/>
                <a:ext cx="917077" cy="91707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1" name="Graphic 20">
                <a:extLst>
                  <a:ext uri="{FF2B5EF4-FFF2-40B4-BE49-F238E27FC236}">
                    <a16:creationId xmlns:a16="http://schemas.microsoft.com/office/drawing/2014/main" id="{C00F35E6-F878-49D9-A032-FB60C09AD13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5400000">
                <a:off x="6562818" y="3766650"/>
                <a:ext cx="537021" cy="375914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A8BC43BA-FCCE-465E-A780-C35007B529B0}"/>
              </a:ext>
            </a:extLst>
          </p:cNvPr>
          <p:cNvGrpSpPr/>
          <p:nvPr/>
        </p:nvGrpSpPr>
        <p:grpSpPr>
          <a:xfrm>
            <a:off x="7338040" y="1989499"/>
            <a:ext cx="4383788" cy="1142971"/>
            <a:chOff x="7338040" y="1989499"/>
            <a:chExt cx="4383788" cy="1142971"/>
          </a:xfrm>
        </p:grpSpPr>
        <p:sp>
          <p:nvSpPr>
            <p:cNvPr id="13" name="Symbol zastępczy zawartości 3">
              <a:extLst>
                <a:ext uri="{FF2B5EF4-FFF2-40B4-BE49-F238E27FC236}">
                  <a16:creationId xmlns:a16="http://schemas.microsoft.com/office/drawing/2014/main" id="{74865CE7-F4E5-4232-A379-6AB96D39DC7F}"/>
                </a:ext>
              </a:extLst>
            </p:cNvPr>
            <p:cNvSpPr txBox="1">
              <a:spLocks/>
            </p:cNvSpPr>
            <p:nvPr/>
          </p:nvSpPr>
          <p:spPr>
            <a:xfrm>
              <a:off x="8424801" y="2130097"/>
              <a:ext cx="3297027" cy="861774"/>
            </a:xfrm>
            <a:prstGeom prst="rect">
              <a:avLst/>
            </a:prstGeom>
          </p:spPr>
          <p:txBody>
            <a:bodyPr vert="horz" wrap="square" lIns="91440" tIns="0" rIns="0" bIns="0" rtlCol="0">
              <a:spAutoFit/>
            </a:bodyPr>
            <a:lstStyle>
              <a:lvl1pPr marL="0" indent="0" algn="ctr" defTabSz="710397" rtl="0" eaLnBrk="1" latinLnBrk="0" hangingPunct="1">
                <a:lnSpc>
                  <a:spcPct val="90000"/>
                </a:lnSpc>
                <a:spcBef>
                  <a:spcPts val="777"/>
                </a:spcBef>
                <a:buFont typeface="Arial" panose="020B0604020202020204" pitchFamily="34" charset="0"/>
                <a:buNone/>
                <a:defRPr sz="186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5519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554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710397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398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65596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420795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75993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131192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86391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841589" indent="0" algn="ctr" defTabSz="710397" rtl="0" eaLnBrk="1" latinLnBrk="0" hangingPunct="1">
                <a:lnSpc>
                  <a:spcPct val="90000"/>
                </a:lnSpc>
                <a:spcBef>
                  <a:spcPts val="388"/>
                </a:spcBef>
                <a:buFont typeface="Arial" panose="020B0604020202020204" pitchFamily="34" charset="0"/>
                <a:buNone/>
                <a:defRPr sz="124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 defTabSz="827206">
                <a:lnSpc>
                  <a:spcPct val="100000"/>
                </a:lnSpc>
                <a:spcBef>
                  <a:spcPts val="905"/>
                </a:spcBef>
                <a:buClr>
                  <a:srgbClr val="B01D5F"/>
                </a:buClr>
              </a:pPr>
              <a:r>
                <a:rPr lang="pl-PL" sz="1400" dirty="0">
                  <a:solidFill>
                    <a:srgbClr val="000000"/>
                  </a:solidFill>
                  <a:latin typeface="Myriad Pro" panose="020B050303040302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Koszty bankowe związane z prowadzeniem rachunku ponosi Członek Izby na zasadach określonych w taryfie opłat i prowizji przez Bank Gospodarstwa Krajowego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45D5AE2D-E014-4454-B86D-158233D40E0B}"/>
                </a:ext>
              </a:extLst>
            </p:cNvPr>
            <p:cNvSpPr/>
            <p:nvPr/>
          </p:nvSpPr>
          <p:spPr>
            <a:xfrm>
              <a:off x="7338040" y="1989499"/>
              <a:ext cx="1142971" cy="114297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2CE81C8-304D-4CC5-8C4E-A6E466F9CE2A}"/>
                </a:ext>
              </a:extLst>
            </p:cNvPr>
            <p:cNvSpPr/>
            <p:nvPr/>
          </p:nvSpPr>
          <p:spPr>
            <a:xfrm>
              <a:off x="7450987" y="2102446"/>
              <a:ext cx="917077" cy="91707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9B808541-1079-41F1-ABFC-98FE27A2179F}"/>
                </a:ext>
              </a:extLst>
            </p:cNvPr>
            <p:cNvGrpSpPr/>
            <p:nvPr/>
          </p:nvGrpSpPr>
          <p:grpSpPr>
            <a:xfrm>
              <a:off x="7749472" y="2313814"/>
              <a:ext cx="320108" cy="494342"/>
              <a:chOff x="7402813" y="4257346"/>
              <a:chExt cx="406427" cy="627647"/>
            </a:xfrm>
          </p:grpSpPr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2BD7667-D10F-4A25-9665-735EE783D1CA}"/>
                  </a:ext>
                </a:extLst>
              </p:cNvPr>
              <p:cNvSpPr/>
              <p:nvPr/>
            </p:nvSpPr>
            <p:spPr>
              <a:xfrm>
                <a:off x="7402813" y="4435108"/>
                <a:ext cx="406427" cy="449885"/>
              </a:xfrm>
              <a:custGeom>
                <a:avLst/>
                <a:gdLst>
                  <a:gd name="connsiteX0" fmla="*/ 343328 w 406427"/>
                  <a:gd name="connsiteY0" fmla="*/ 0 h 449885"/>
                  <a:gd name="connsiteX1" fmla="*/ 348473 w 406427"/>
                  <a:gd name="connsiteY1" fmla="*/ 1039 h 449885"/>
                  <a:gd name="connsiteX2" fmla="*/ 406427 w 406427"/>
                  <a:gd name="connsiteY2" fmla="*/ 88471 h 449885"/>
                  <a:gd name="connsiteX3" fmla="*/ 406427 w 406427"/>
                  <a:gd name="connsiteY3" fmla="*/ 354996 h 449885"/>
                  <a:gd name="connsiteX4" fmla="*/ 311538 w 406427"/>
                  <a:gd name="connsiteY4" fmla="*/ 449885 h 449885"/>
                  <a:gd name="connsiteX5" fmla="*/ 94889 w 406427"/>
                  <a:gd name="connsiteY5" fmla="*/ 449885 h 449885"/>
                  <a:gd name="connsiteX6" fmla="*/ 0 w 406427"/>
                  <a:gd name="connsiteY6" fmla="*/ 354996 h 449885"/>
                  <a:gd name="connsiteX7" fmla="*/ 0 w 406427"/>
                  <a:gd name="connsiteY7" fmla="*/ 88471 h 449885"/>
                  <a:gd name="connsiteX8" fmla="*/ 57954 w 406427"/>
                  <a:gd name="connsiteY8" fmla="*/ 1039 h 449885"/>
                  <a:gd name="connsiteX9" fmla="*/ 63098 w 406427"/>
                  <a:gd name="connsiteY9" fmla="*/ 1 h 449885"/>
                  <a:gd name="connsiteX10" fmla="*/ 73122 w 406427"/>
                  <a:gd name="connsiteY10" fmla="*/ 49651 h 449885"/>
                  <a:gd name="connsiteX11" fmla="*/ 203213 w 406427"/>
                  <a:gd name="connsiteY11" fmla="*/ 135881 h 449885"/>
                  <a:gd name="connsiteX12" fmla="*/ 333304 w 406427"/>
                  <a:gd name="connsiteY12" fmla="*/ 49651 h 449885"/>
                  <a:gd name="connsiteX0" fmla="*/ 203213 w 406427"/>
                  <a:gd name="connsiteY0" fmla="*/ 135881 h 449885"/>
                  <a:gd name="connsiteX1" fmla="*/ 333304 w 406427"/>
                  <a:gd name="connsiteY1" fmla="*/ 49651 h 449885"/>
                  <a:gd name="connsiteX2" fmla="*/ 343328 w 406427"/>
                  <a:gd name="connsiteY2" fmla="*/ 0 h 449885"/>
                  <a:gd name="connsiteX3" fmla="*/ 348473 w 406427"/>
                  <a:gd name="connsiteY3" fmla="*/ 1039 h 449885"/>
                  <a:gd name="connsiteX4" fmla="*/ 406427 w 406427"/>
                  <a:gd name="connsiteY4" fmla="*/ 88471 h 449885"/>
                  <a:gd name="connsiteX5" fmla="*/ 406427 w 406427"/>
                  <a:gd name="connsiteY5" fmla="*/ 354996 h 449885"/>
                  <a:gd name="connsiteX6" fmla="*/ 311538 w 406427"/>
                  <a:gd name="connsiteY6" fmla="*/ 449885 h 449885"/>
                  <a:gd name="connsiteX7" fmla="*/ 94889 w 406427"/>
                  <a:gd name="connsiteY7" fmla="*/ 449885 h 449885"/>
                  <a:gd name="connsiteX8" fmla="*/ 0 w 406427"/>
                  <a:gd name="connsiteY8" fmla="*/ 354996 h 449885"/>
                  <a:gd name="connsiteX9" fmla="*/ 0 w 406427"/>
                  <a:gd name="connsiteY9" fmla="*/ 88471 h 449885"/>
                  <a:gd name="connsiteX10" fmla="*/ 57954 w 406427"/>
                  <a:gd name="connsiteY10" fmla="*/ 1039 h 449885"/>
                  <a:gd name="connsiteX11" fmla="*/ 63098 w 406427"/>
                  <a:gd name="connsiteY11" fmla="*/ 1 h 449885"/>
                  <a:gd name="connsiteX12" fmla="*/ 73122 w 406427"/>
                  <a:gd name="connsiteY12" fmla="*/ 49651 h 449885"/>
                  <a:gd name="connsiteX13" fmla="*/ 294653 w 406427"/>
                  <a:gd name="connsiteY13" fmla="*/ 227321 h 449885"/>
                  <a:gd name="connsiteX0" fmla="*/ 203213 w 406427"/>
                  <a:gd name="connsiteY0" fmla="*/ 135881 h 449885"/>
                  <a:gd name="connsiteX1" fmla="*/ 333304 w 406427"/>
                  <a:gd name="connsiteY1" fmla="*/ 49651 h 449885"/>
                  <a:gd name="connsiteX2" fmla="*/ 343328 w 406427"/>
                  <a:gd name="connsiteY2" fmla="*/ 0 h 449885"/>
                  <a:gd name="connsiteX3" fmla="*/ 348473 w 406427"/>
                  <a:gd name="connsiteY3" fmla="*/ 1039 h 449885"/>
                  <a:gd name="connsiteX4" fmla="*/ 406427 w 406427"/>
                  <a:gd name="connsiteY4" fmla="*/ 88471 h 449885"/>
                  <a:gd name="connsiteX5" fmla="*/ 406427 w 406427"/>
                  <a:gd name="connsiteY5" fmla="*/ 354996 h 449885"/>
                  <a:gd name="connsiteX6" fmla="*/ 311538 w 406427"/>
                  <a:gd name="connsiteY6" fmla="*/ 449885 h 449885"/>
                  <a:gd name="connsiteX7" fmla="*/ 94889 w 406427"/>
                  <a:gd name="connsiteY7" fmla="*/ 449885 h 449885"/>
                  <a:gd name="connsiteX8" fmla="*/ 0 w 406427"/>
                  <a:gd name="connsiteY8" fmla="*/ 354996 h 449885"/>
                  <a:gd name="connsiteX9" fmla="*/ 0 w 406427"/>
                  <a:gd name="connsiteY9" fmla="*/ 88471 h 449885"/>
                  <a:gd name="connsiteX10" fmla="*/ 57954 w 406427"/>
                  <a:gd name="connsiteY10" fmla="*/ 1039 h 449885"/>
                  <a:gd name="connsiteX11" fmla="*/ 63098 w 406427"/>
                  <a:gd name="connsiteY11" fmla="*/ 1 h 449885"/>
                  <a:gd name="connsiteX12" fmla="*/ 73122 w 406427"/>
                  <a:gd name="connsiteY12" fmla="*/ 49651 h 449885"/>
                  <a:gd name="connsiteX0" fmla="*/ 333304 w 406427"/>
                  <a:gd name="connsiteY0" fmla="*/ 49651 h 449885"/>
                  <a:gd name="connsiteX1" fmla="*/ 343328 w 406427"/>
                  <a:gd name="connsiteY1" fmla="*/ 0 h 449885"/>
                  <a:gd name="connsiteX2" fmla="*/ 348473 w 406427"/>
                  <a:gd name="connsiteY2" fmla="*/ 1039 h 449885"/>
                  <a:gd name="connsiteX3" fmla="*/ 406427 w 406427"/>
                  <a:gd name="connsiteY3" fmla="*/ 88471 h 449885"/>
                  <a:gd name="connsiteX4" fmla="*/ 406427 w 406427"/>
                  <a:gd name="connsiteY4" fmla="*/ 354996 h 449885"/>
                  <a:gd name="connsiteX5" fmla="*/ 311538 w 406427"/>
                  <a:gd name="connsiteY5" fmla="*/ 449885 h 449885"/>
                  <a:gd name="connsiteX6" fmla="*/ 94889 w 406427"/>
                  <a:gd name="connsiteY6" fmla="*/ 449885 h 449885"/>
                  <a:gd name="connsiteX7" fmla="*/ 0 w 406427"/>
                  <a:gd name="connsiteY7" fmla="*/ 354996 h 449885"/>
                  <a:gd name="connsiteX8" fmla="*/ 0 w 406427"/>
                  <a:gd name="connsiteY8" fmla="*/ 88471 h 449885"/>
                  <a:gd name="connsiteX9" fmla="*/ 57954 w 406427"/>
                  <a:gd name="connsiteY9" fmla="*/ 1039 h 449885"/>
                  <a:gd name="connsiteX10" fmla="*/ 63098 w 406427"/>
                  <a:gd name="connsiteY10" fmla="*/ 1 h 449885"/>
                  <a:gd name="connsiteX11" fmla="*/ 73122 w 406427"/>
                  <a:gd name="connsiteY11" fmla="*/ 49651 h 449885"/>
                  <a:gd name="connsiteX0" fmla="*/ 343328 w 406427"/>
                  <a:gd name="connsiteY0" fmla="*/ 0 h 449885"/>
                  <a:gd name="connsiteX1" fmla="*/ 348473 w 406427"/>
                  <a:gd name="connsiteY1" fmla="*/ 1039 h 449885"/>
                  <a:gd name="connsiteX2" fmla="*/ 406427 w 406427"/>
                  <a:gd name="connsiteY2" fmla="*/ 88471 h 449885"/>
                  <a:gd name="connsiteX3" fmla="*/ 406427 w 406427"/>
                  <a:gd name="connsiteY3" fmla="*/ 354996 h 449885"/>
                  <a:gd name="connsiteX4" fmla="*/ 311538 w 406427"/>
                  <a:gd name="connsiteY4" fmla="*/ 449885 h 449885"/>
                  <a:gd name="connsiteX5" fmla="*/ 94889 w 406427"/>
                  <a:gd name="connsiteY5" fmla="*/ 449885 h 449885"/>
                  <a:gd name="connsiteX6" fmla="*/ 0 w 406427"/>
                  <a:gd name="connsiteY6" fmla="*/ 354996 h 449885"/>
                  <a:gd name="connsiteX7" fmla="*/ 0 w 406427"/>
                  <a:gd name="connsiteY7" fmla="*/ 88471 h 449885"/>
                  <a:gd name="connsiteX8" fmla="*/ 57954 w 406427"/>
                  <a:gd name="connsiteY8" fmla="*/ 1039 h 449885"/>
                  <a:gd name="connsiteX9" fmla="*/ 63098 w 406427"/>
                  <a:gd name="connsiteY9" fmla="*/ 1 h 449885"/>
                  <a:gd name="connsiteX10" fmla="*/ 73122 w 406427"/>
                  <a:gd name="connsiteY10" fmla="*/ 49651 h 449885"/>
                  <a:gd name="connsiteX0" fmla="*/ 343328 w 406427"/>
                  <a:gd name="connsiteY0" fmla="*/ 0 h 449885"/>
                  <a:gd name="connsiteX1" fmla="*/ 348473 w 406427"/>
                  <a:gd name="connsiteY1" fmla="*/ 1039 h 449885"/>
                  <a:gd name="connsiteX2" fmla="*/ 406427 w 406427"/>
                  <a:gd name="connsiteY2" fmla="*/ 88471 h 449885"/>
                  <a:gd name="connsiteX3" fmla="*/ 406427 w 406427"/>
                  <a:gd name="connsiteY3" fmla="*/ 354996 h 449885"/>
                  <a:gd name="connsiteX4" fmla="*/ 311538 w 406427"/>
                  <a:gd name="connsiteY4" fmla="*/ 449885 h 449885"/>
                  <a:gd name="connsiteX5" fmla="*/ 94889 w 406427"/>
                  <a:gd name="connsiteY5" fmla="*/ 449885 h 449885"/>
                  <a:gd name="connsiteX6" fmla="*/ 0 w 406427"/>
                  <a:gd name="connsiteY6" fmla="*/ 354996 h 449885"/>
                  <a:gd name="connsiteX7" fmla="*/ 0 w 406427"/>
                  <a:gd name="connsiteY7" fmla="*/ 88471 h 449885"/>
                  <a:gd name="connsiteX8" fmla="*/ 57954 w 406427"/>
                  <a:gd name="connsiteY8" fmla="*/ 1039 h 449885"/>
                  <a:gd name="connsiteX9" fmla="*/ 63098 w 406427"/>
                  <a:gd name="connsiteY9" fmla="*/ 1 h 44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06427" h="449885">
                    <a:moveTo>
                      <a:pt x="343328" y="0"/>
                    </a:moveTo>
                    <a:lnTo>
                      <a:pt x="348473" y="1039"/>
                    </a:lnTo>
                    <a:cubicBezTo>
                      <a:pt x="382531" y="15444"/>
                      <a:pt x="406427" y="49167"/>
                      <a:pt x="406427" y="88471"/>
                    </a:cubicBezTo>
                    <a:lnTo>
                      <a:pt x="406427" y="354996"/>
                    </a:lnTo>
                    <a:cubicBezTo>
                      <a:pt x="406427" y="407402"/>
                      <a:pt x="363944" y="449885"/>
                      <a:pt x="311538" y="449885"/>
                    </a:cubicBezTo>
                    <a:lnTo>
                      <a:pt x="94889" y="449885"/>
                    </a:lnTo>
                    <a:cubicBezTo>
                      <a:pt x="42483" y="449885"/>
                      <a:pt x="0" y="407402"/>
                      <a:pt x="0" y="354996"/>
                    </a:cubicBezTo>
                    <a:lnTo>
                      <a:pt x="0" y="88471"/>
                    </a:lnTo>
                    <a:cubicBezTo>
                      <a:pt x="0" y="49167"/>
                      <a:pt x="23897" y="15444"/>
                      <a:pt x="57954" y="1039"/>
                    </a:cubicBezTo>
                    <a:lnTo>
                      <a:pt x="63098" y="1"/>
                    </a:lnTo>
                  </a:path>
                </a:pathLst>
              </a:cu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GB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C273CBFC-6727-4AF7-B0D0-31B0D7A6A08A}"/>
                  </a:ext>
                </a:extLst>
              </p:cNvPr>
              <p:cNvSpPr/>
              <p:nvPr/>
            </p:nvSpPr>
            <p:spPr>
              <a:xfrm>
                <a:off x="7504719" y="4257346"/>
                <a:ext cx="202615" cy="202615"/>
              </a:xfrm>
              <a:prstGeom prst="ellipse">
                <a:avLst/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325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CEAEFF5-E4EF-46AE-8C0B-6498AD557A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9717" y="4849790"/>
            <a:ext cx="11242283" cy="1347391"/>
          </a:xfrm>
          <a:prstGeom prst="parallelogram">
            <a:avLst>
              <a:gd name="adj" fmla="val 77783"/>
            </a:avLst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96F8F0A-73C1-4D68-98EA-F48FF539B0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690563"/>
            <a:r>
              <a:rPr lang="pl-PL" dirty="0"/>
              <a:t>Waluta euro</a:t>
            </a:r>
            <a:br>
              <a:rPr lang="pl-PL" dirty="0"/>
            </a:br>
            <a:r>
              <a:rPr lang="pl-PL" b="0" dirty="0"/>
              <a:t>Sposób wnoszenia do IRGiT</a:t>
            </a:r>
            <a:endParaRPr lang="en-GB" b="0" dirty="0"/>
          </a:p>
        </p:txBody>
      </p:sp>
      <p:sp>
        <p:nvSpPr>
          <p:cNvPr id="8" name="Podtytuł 2">
            <a:extLst>
              <a:ext uri="{FF2B5EF4-FFF2-40B4-BE49-F238E27FC236}">
                <a16:creationId xmlns:a16="http://schemas.microsoft.com/office/drawing/2014/main" id="{83394604-498E-4D9B-B784-1B4E2AE36B36}"/>
              </a:ext>
            </a:extLst>
          </p:cNvPr>
          <p:cNvSpPr txBox="1">
            <a:spLocks/>
          </p:cNvSpPr>
          <p:nvPr/>
        </p:nvSpPr>
        <p:spPr>
          <a:xfrm>
            <a:off x="1442118" y="1744418"/>
            <a:ext cx="9221702" cy="4628881"/>
          </a:xfrm>
          <a:prstGeom prst="rect">
            <a:avLst/>
          </a:prstGeom>
        </p:spPr>
        <p:txBody>
          <a:bodyPr vert="horz" lIns="0" tIns="0" rIns="0" bIns="0" numCol="1" rtlCol="0">
            <a:normAutofit/>
          </a:bodyPr>
          <a:lstStyle>
            <a:lvl1pPr marL="0" indent="0" algn="ctr" defTabSz="710397" rtl="0" eaLnBrk="1" latinLnBrk="0" hangingPunct="1">
              <a:lnSpc>
                <a:spcPct val="90000"/>
              </a:lnSpc>
              <a:spcBef>
                <a:spcPts val="777"/>
              </a:spcBef>
              <a:buFont typeface="Arial" panose="020B0604020202020204" pitchFamily="34" charset="0"/>
              <a:buNone/>
              <a:defRPr sz="18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19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55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0397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3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5596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0795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75993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31192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86391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1589" indent="0" algn="ctr" defTabSz="710397" rtl="0" eaLnBrk="1" latinLnBrk="0" hangingPunct="1">
              <a:lnSpc>
                <a:spcPct val="90000"/>
              </a:lnSpc>
              <a:spcBef>
                <a:spcPts val="388"/>
              </a:spcBef>
              <a:buFont typeface="Arial" panose="020B0604020202020204" pitchFamily="34" charset="0"/>
              <a:buNone/>
              <a:defRPr sz="124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463392" algn="just">
              <a:lnSpc>
                <a:spcPts val="2060"/>
              </a:lnSpc>
              <a:spcBef>
                <a:spcPts val="0"/>
              </a:spcBef>
            </a:pPr>
            <a:endParaRPr lang="pl-PL" sz="1802" dirty="0">
              <a:solidFill>
                <a:srgbClr val="541F48"/>
              </a:solidFill>
              <a:latin typeface="Myriad Pro" panose="020B0503030403020204" pitchFamily="34" charset="0"/>
              <a:ea typeface="Verdana" panose="020B060403050404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5202E5B-413C-4B8B-9FC9-422985535488}"/>
              </a:ext>
            </a:extLst>
          </p:cNvPr>
          <p:cNvSpPr/>
          <p:nvPr/>
        </p:nvSpPr>
        <p:spPr>
          <a:xfrm>
            <a:off x="533400" y="358139"/>
            <a:ext cx="559265" cy="559264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3200" b="1" dirty="0">
                <a:solidFill>
                  <a:schemeClr val="accent1"/>
                </a:solidFill>
              </a:rPr>
              <a:t>3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18" name="Parallelogram 17">
            <a:extLst>
              <a:ext uri="{FF2B5EF4-FFF2-40B4-BE49-F238E27FC236}">
                <a16:creationId xmlns:a16="http://schemas.microsoft.com/office/drawing/2014/main" id="{459D38FE-6726-41BA-ABB3-0147130843C2}"/>
              </a:ext>
            </a:extLst>
          </p:cNvPr>
          <p:cNvSpPr/>
          <p:nvPr/>
        </p:nvSpPr>
        <p:spPr>
          <a:xfrm>
            <a:off x="11410500" y="4456742"/>
            <a:ext cx="1490980" cy="1554876"/>
          </a:xfrm>
          <a:prstGeom prst="parallelogram">
            <a:avLst>
              <a:gd name="adj" fmla="val 777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Parallelogram 18">
            <a:extLst>
              <a:ext uri="{FF2B5EF4-FFF2-40B4-BE49-F238E27FC236}">
                <a16:creationId xmlns:a16="http://schemas.microsoft.com/office/drawing/2014/main" id="{223471F3-EB40-4B51-8F1E-44C36F213907}"/>
              </a:ext>
            </a:extLst>
          </p:cNvPr>
          <p:cNvSpPr/>
          <p:nvPr/>
        </p:nvSpPr>
        <p:spPr>
          <a:xfrm>
            <a:off x="11179810" y="3952926"/>
            <a:ext cx="1490980" cy="1554876"/>
          </a:xfrm>
          <a:prstGeom prst="parallelogram">
            <a:avLst>
              <a:gd name="adj" fmla="val 77771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89C9EEC-8996-4393-B437-38F8E73ECD2E}"/>
              </a:ext>
            </a:extLst>
          </p:cNvPr>
          <p:cNvSpPr/>
          <p:nvPr/>
        </p:nvSpPr>
        <p:spPr>
          <a:xfrm>
            <a:off x="908718" y="4849790"/>
            <a:ext cx="9028212" cy="1358330"/>
          </a:xfrm>
          <a:prstGeom prst="rect">
            <a:avLst/>
          </a:prstGeom>
          <a:gradFill flip="none" rotWithShape="1">
            <a:gsLst>
              <a:gs pos="18000">
                <a:schemeClr val="bg1"/>
              </a:gs>
              <a:gs pos="54000">
                <a:srgbClr val="FFFFFF">
                  <a:alpha val="96000"/>
                </a:srgb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2F15155-065C-467F-B3F3-2DD9FFED9B59}"/>
              </a:ext>
            </a:extLst>
          </p:cNvPr>
          <p:cNvGrpSpPr/>
          <p:nvPr/>
        </p:nvGrpSpPr>
        <p:grpSpPr>
          <a:xfrm>
            <a:off x="737718" y="1333217"/>
            <a:ext cx="632237" cy="632236"/>
            <a:chOff x="786706" y="1375975"/>
            <a:chExt cx="632237" cy="63223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B477B63F-EEA1-461D-AE8C-EA9306D9BFDD}"/>
                </a:ext>
              </a:extLst>
            </p:cNvPr>
            <p:cNvSpPr/>
            <p:nvPr/>
          </p:nvSpPr>
          <p:spPr>
            <a:xfrm>
              <a:off x="786706" y="1375975"/>
              <a:ext cx="632237" cy="63223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DA1BEAC-D709-4717-B46A-90F25FBD8D99}"/>
                </a:ext>
              </a:extLst>
            </p:cNvPr>
            <p:cNvSpPr/>
            <p:nvPr/>
          </p:nvSpPr>
          <p:spPr>
            <a:xfrm>
              <a:off x="949717" y="1500945"/>
              <a:ext cx="306215" cy="382296"/>
            </a:xfrm>
            <a:custGeom>
              <a:avLst/>
              <a:gdLst>
                <a:gd name="connsiteX0" fmla="*/ 2082800 w 4165600"/>
                <a:gd name="connsiteY0" fmla="*/ 2877092 h 5200556"/>
                <a:gd name="connsiteX1" fmla="*/ 2436770 w 4165600"/>
                <a:gd name="connsiteY1" fmla="*/ 3231062 h 5200556"/>
                <a:gd name="connsiteX2" fmla="*/ 2280708 w 4165600"/>
                <a:gd name="connsiteY2" fmla="*/ 3524580 h 5200556"/>
                <a:gd name="connsiteX3" fmla="*/ 2266778 w 4165600"/>
                <a:gd name="connsiteY3" fmla="*/ 3532141 h 5200556"/>
                <a:gd name="connsiteX4" fmla="*/ 2266777 w 4165600"/>
                <a:gd name="connsiteY4" fmla="*/ 4041147 h 5200556"/>
                <a:gd name="connsiteX5" fmla="*/ 2082800 w 4165600"/>
                <a:gd name="connsiteY5" fmla="*/ 4225124 h 5200556"/>
                <a:gd name="connsiteX6" fmla="*/ 2082801 w 4165600"/>
                <a:gd name="connsiteY6" fmla="*/ 4225123 h 5200556"/>
                <a:gd name="connsiteX7" fmla="*/ 1898824 w 4165600"/>
                <a:gd name="connsiteY7" fmla="*/ 4041146 h 5200556"/>
                <a:gd name="connsiteX8" fmla="*/ 1898824 w 4165600"/>
                <a:gd name="connsiteY8" fmla="*/ 3532142 h 5200556"/>
                <a:gd name="connsiteX9" fmla="*/ 1884892 w 4165600"/>
                <a:gd name="connsiteY9" fmla="*/ 3524580 h 5200556"/>
                <a:gd name="connsiteX10" fmla="*/ 1728830 w 4165600"/>
                <a:gd name="connsiteY10" fmla="*/ 3231062 h 5200556"/>
                <a:gd name="connsiteX11" fmla="*/ 2082800 w 4165600"/>
                <a:gd name="connsiteY11" fmla="*/ 2877092 h 5200556"/>
                <a:gd name="connsiteX12" fmla="*/ 696785 w 4165600"/>
                <a:gd name="connsiteY12" fmla="*/ 2087725 h 5200556"/>
                <a:gd name="connsiteX13" fmla="*/ 208981 w 4165600"/>
                <a:gd name="connsiteY13" fmla="*/ 2575529 h 5200556"/>
                <a:gd name="connsiteX14" fmla="*/ 208981 w 4165600"/>
                <a:gd name="connsiteY14" fmla="*/ 4526686 h 5200556"/>
                <a:gd name="connsiteX15" fmla="*/ 696785 w 4165600"/>
                <a:gd name="connsiteY15" fmla="*/ 5014490 h 5200556"/>
                <a:gd name="connsiteX16" fmla="*/ 3468816 w 4165600"/>
                <a:gd name="connsiteY16" fmla="*/ 5014490 h 5200556"/>
                <a:gd name="connsiteX17" fmla="*/ 3956620 w 4165600"/>
                <a:gd name="connsiteY17" fmla="*/ 4526686 h 5200556"/>
                <a:gd name="connsiteX18" fmla="*/ 3956620 w 4165600"/>
                <a:gd name="connsiteY18" fmla="*/ 2575529 h 5200556"/>
                <a:gd name="connsiteX19" fmla="*/ 3468816 w 4165600"/>
                <a:gd name="connsiteY19" fmla="*/ 2087725 h 5200556"/>
                <a:gd name="connsiteX20" fmla="*/ 2082800 w 4165600"/>
                <a:gd name="connsiteY20" fmla="*/ 227941 h 5200556"/>
                <a:gd name="connsiteX21" fmla="*/ 1166459 w 4165600"/>
                <a:gd name="connsiteY21" fmla="*/ 1144282 h 5200556"/>
                <a:gd name="connsiteX22" fmla="*/ 1166459 w 4165600"/>
                <a:gd name="connsiteY22" fmla="*/ 1901658 h 5200556"/>
                <a:gd name="connsiteX23" fmla="*/ 2999141 w 4165600"/>
                <a:gd name="connsiteY23" fmla="*/ 1901658 h 5200556"/>
                <a:gd name="connsiteX24" fmla="*/ 2999141 w 4165600"/>
                <a:gd name="connsiteY24" fmla="*/ 1144282 h 5200556"/>
                <a:gd name="connsiteX25" fmla="*/ 2082800 w 4165600"/>
                <a:gd name="connsiteY25" fmla="*/ 227941 h 5200556"/>
                <a:gd name="connsiteX26" fmla="*/ 2082800 w 4165600"/>
                <a:gd name="connsiteY26" fmla="*/ 0 h 5200556"/>
                <a:gd name="connsiteX27" fmla="*/ 3180076 w 4165600"/>
                <a:gd name="connsiteY27" fmla="*/ 1097276 h 5200556"/>
                <a:gd name="connsiteX28" fmla="*/ 3180076 w 4165600"/>
                <a:gd name="connsiteY28" fmla="*/ 1901658 h 5200556"/>
                <a:gd name="connsiteX29" fmla="*/ 3615773 w 4165600"/>
                <a:gd name="connsiteY29" fmla="*/ 1901658 h 5200556"/>
                <a:gd name="connsiteX30" fmla="*/ 4165600 w 4165600"/>
                <a:gd name="connsiteY30" fmla="*/ 2451485 h 5200556"/>
                <a:gd name="connsiteX31" fmla="*/ 4165600 w 4165600"/>
                <a:gd name="connsiteY31" fmla="*/ 4650729 h 5200556"/>
                <a:gd name="connsiteX32" fmla="*/ 3615773 w 4165600"/>
                <a:gd name="connsiteY32" fmla="*/ 5200556 h 5200556"/>
                <a:gd name="connsiteX33" fmla="*/ 549827 w 4165600"/>
                <a:gd name="connsiteY33" fmla="*/ 5200556 h 5200556"/>
                <a:gd name="connsiteX34" fmla="*/ 0 w 4165600"/>
                <a:gd name="connsiteY34" fmla="*/ 4650729 h 5200556"/>
                <a:gd name="connsiteX35" fmla="*/ 0 w 4165600"/>
                <a:gd name="connsiteY35" fmla="*/ 2451485 h 5200556"/>
                <a:gd name="connsiteX36" fmla="*/ 549827 w 4165600"/>
                <a:gd name="connsiteY36" fmla="*/ 1901658 h 5200556"/>
                <a:gd name="connsiteX37" fmla="*/ 985524 w 4165600"/>
                <a:gd name="connsiteY37" fmla="*/ 1901658 h 5200556"/>
                <a:gd name="connsiteX38" fmla="*/ 985524 w 4165600"/>
                <a:gd name="connsiteY38" fmla="*/ 1097276 h 5200556"/>
                <a:gd name="connsiteX39" fmla="*/ 2082800 w 4165600"/>
                <a:gd name="connsiteY39" fmla="*/ 0 h 5200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165600" h="5200556">
                  <a:moveTo>
                    <a:pt x="2082800" y="2877092"/>
                  </a:moveTo>
                  <a:cubicBezTo>
                    <a:pt x="2278292" y="2877092"/>
                    <a:pt x="2436770" y="3035570"/>
                    <a:pt x="2436770" y="3231062"/>
                  </a:cubicBezTo>
                  <a:cubicBezTo>
                    <a:pt x="2436770" y="3353245"/>
                    <a:pt x="2374865" y="3460969"/>
                    <a:pt x="2280708" y="3524580"/>
                  </a:cubicBezTo>
                  <a:lnTo>
                    <a:pt x="2266778" y="3532141"/>
                  </a:lnTo>
                  <a:lnTo>
                    <a:pt x="2266777" y="4041147"/>
                  </a:lnTo>
                  <a:cubicBezTo>
                    <a:pt x="2266777" y="4142755"/>
                    <a:pt x="2184408" y="4225124"/>
                    <a:pt x="2082800" y="4225124"/>
                  </a:cubicBezTo>
                  <a:lnTo>
                    <a:pt x="2082801" y="4225123"/>
                  </a:lnTo>
                  <a:cubicBezTo>
                    <a:pt x="1981193" y="4225123"/>
                    <a:pt x="1898824" y="4142754"/>
                    <a:pt x="1898824" y="4041146"/>
                  </a:cubicBezTo>
                  <a:lnTo>
                    <a:pt x="1898824" y="3532142"/>
                  </a:lnTo>
                  <a:lnTo>
                    <a:pt x="1884892" y="3524580"/>
                  </a:lnTo>
                  <a:cubicBezTo>
                    <a:pt x="1790736" y="3460969"/>
                    <a:pt x="1728830" y="3353245"/>
                    <a:pt x="1728830" y="3231062"/>
                  </a:cubicBezTo>
                  <a:cubicBezTo>
                    <a:pt x="1728830" y="3035570"/>
                    <a:pt x="1887308" y="2877092"/>
                    <a:pt x="2082800" y="2877092"/>
                  </a:cubicBezTo>
                  <a:close/>
                  <a:moveTo>
                    <a:pt x="696785" y="2087725"/>
                  </a:moveTo>
                  <a:cubicBezTo>
                    <a:pt x="427378" y="2087725"/>
                    <a:pt x="208981" y="2306122"/>
                    <a:pt x="208981" y="2575529"/>
                  </a:cubicBezTo>
                  <a:lnTo>
                    <a:pt x="208981" y="4526686"/>
                  </a:lnTo>
                  <a:cubicBezTo>
                    <a:pt x="208981" y="4796093"/>
                    <a:pt x="427378" y="5014490"/>
                    <a:pt x="696785" y="5014490"/>
                  </a:cubicBezTo>
                  <a:lnTo>
                    <a:pt x="3468816" y="5014490"/>
                  </a:lnTo>
                  <a:cubicBezTo>
                    <a:pt x="3738223" y="5014490"/>
                    <a:pt x="3956620" y="4796093"/>
                    <a:pt x="3956620" y="4526686"/>
                  </a:cubicBezTo>
                  <a:lnTo>
                    <a:pt x="3956620" y="2575529"/>
                  </a:lnTo>
                  <a:cubicBezTo>
                    <a:pt x="3956620" y="2306122"/>
                    <a:pt x="3738223" y="2087725"/>
                    <a:pt x="3468816" y="2087725"/>
                  </a:cubicBezTo>
                  <a:close/>
                  <a:moveTo>
                    <a:pt x="2082800" y="227941"/>
                  </a:moveTo>
                  <a:cubicBezTo>
                    <a:pt x="1576719" y="227941"/>
                    <a:pt x="1166459" y="638201"/>
                    <a:pt x="1166459" y="1144282"/>
                  </a:cubicBezTo>
                  <a:lnTo>
                    <a:pt x="1166459" y="1901658"/>
                  </a:lnTo>
                  <a:lnTo>
                    <a:pt x="2999141" y="1901658"/>
                  </a:lnTo>
                  <a:lnTo>
                    <a:pt x="2999141" y="1144282"/>
                  </a:lnTo>
                  <a:cubicBezTo>
                    <a:pt x="2999141" y="638201"/>
                    <a:pt x="2588881" y="227941"/>
                    <a:pt x="2082800" y="227941"/>
                  </a:cubicBezTo>
                  <a:close/>
                  <a:moveTo>
                    <a:pt x="2082800" y="0"/>
                  </a:moveTo>
                  <a:cubicBezTo>
                    <a:pt x="2688809" y="0"/>
                    <a:pt x="3180076" y="491267"/>
                    <a:pt x="3180076" y="1097276"/>
                  </a:cubicBezTo>
                  <a:lnTo>
                    <a:pt x="3180076" y="1901658"/>
                  </a:lnTo>
                  <a:lnTo>
                    <a:pt x="3615773" y="1901658"/>
                  </a:lnTo>
                  <a:cubicBezTo>
                    <a:pt x="3919434" y="1901658"/>
                    <a:pt x="4165600" y="2147824"/>
                    <a:pt x="4165600" y="2451485"/>
                  </a:cubicBezTo>
                  <a:lnTo>
                    <a:pt x="4165600" y="4650729"/>
                  </a:lnTo>
                  <a:cubicBezTo>
                    <a:pt x="4165600" y="4954390"/>
                    <a:pt x="3919434" y="5200556"/>
                    <a:pt x="3615773" y="5200556"/>
                  </a:cubicBezTo>
                  <a:lnTo>
                    <a:pt x="549827" y="5200556"/>
                  </a:lnTo>
                  <a:cubicBezTo>
                    <a:pt x="246166" y="5200556"/>
                    <a:pt x="0" y="4954390"/>
                    <a:pt x="0" y="4650729"/>
                  </a:cubicBezTo>
                  <a:lnTo>
                    <a:pt x="0" y="2451485"/>
                  </a:lnTo>
                  <a:cubicBezTo>
                    <a:pt x="0" y="2147824"/>
                    <a:pt x="246166" y="1901658"/>
                    <a:pt x="549827" y="1901658"/>
                  </a:cubicBezTo>
                  <a:lnTo>
                    <a:pt x="985524" y="1901658"/>
                  </a:lnTo>
                  <a:lnTo>
                    <a:pt x="985524" y="1097276"/>
                  </a:lnTo>
                  <a:cubicBezTo>
                    <a:pt x="985524" y="491267"/>
                    <a:pt x="1476791" y="0"/>
                    <a:pt x="20828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GB" dirty="0"/>
            </a:p>
          </p:txBody>
        </p:sp>
      </p:grpSp>
      <p:sp>
        <p:nvSpPr>
          <p:cNvPr id="33" name="Text Placeholder 9">
            <a:extLst>
              <a:ext uri="{FF2B5EF4-FFF2-40B4-BE49-F238E27FC236}">
                <a16:creationId xmlns:a16="http://schemas.microsoft.com/office/drawing/2014/main" id="{A5A2A9FA-8135-4961-BAD8-8E1D5A3F63C4}"/>
              </a:ext>
            </a:extLst>
          </p:cNvPr>
          <p:cNvSpPr txBox="1">
            <a:spLocks/>
          </p:cNvSpPr>
          <p:nvPr/>
        </p:nvSpPr>
        <p:spPr>
          <a:xfrm>
            <a:off x="732638" y="1371523"/>
            <a:ext cx="4627880" cy="555625"/>
          </a:xfrm>
          <a:prstGeom prst="rect">
            <a:avLst/>
          </a:prstGeom>
        </p:spPr>
        <p:txBody>
          <a:bodyPr lIns="0" tIns="0" rIns="0" bIns="0" anchor="ctr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1363" indent="0">
              <a:buNone/>
            </a:pPr>
            <a:r>
              <a:rPr lang="pl-PL" b="1" dirty="0"/>
              <a:t>Schemat wnoszenia zabezpieczeń niepieniężnych w walucie euro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3DD59C6-64DF-48AB-82B2-95A5E64D08A6}"/>
              </a:ext>
            </a:extLst>
          </p:cNvPr>
          <p:cNvGrpSpPr/>
          <p:nvPr/>
        </p:nvGrpSpPr>
        <p:grpSpPr>
          <a:xfrm>
            <a:off x="6364713" y="1333217"/>
            <a:ext cx="5303302" cy="4838983"/>
            <a:chOff x="6364713" y="1333217"/>
            <a:chExt cx="5303302" cy="48389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3188D52-F5E7-406C-A10C-8EAC3E71D525}"/>
                </a:ext>
              </a:extLst>
            </p:cNvPr>
            <p:cNvGrpSpPr/>
            <p:nvPr/>
          </p:nvGrpSpPr>
          <p:grpSpPr>
            <a:xfrm>
              <a:off x="6364713" y="1333217"/>
              <a:ext cx="632237" cy="632236"/>
              <a:chOff x="6344226" y="1375975"/>
              <a:chExt cx="632237" cy="632236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FC4F647-8BAA-4381-BBB1-33ECDD8DF48C}"/>
                  </a:ext>
                </a:extLst>
              </p:cNvPr>
              <p:cNvSpPr/>
              <p:nvPr/>
            </p:nvSpPr>
            <p:spPr>
              <a:xfrm>
                <a:off x="6344226" y="1375975"/>
                <a:ext cx="632237" cy="632236"/>
              </a:xfrm>
              <a:prstGeom prst="ellipse">
                <a:avLst/>
              </a:prstGeom>
              <a:noFill/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 algn="ctr">
                  <a:buFont typeface="+mj-lt"/>
                  <a:buAutoNum type="arabicPeriod"/>
                </a:pPr>
                <a:endParaRPr lang="en-GB" sz="1800" dirty="0">
                  <a:solidFill>
                    <a:schemeClr val="accent1"/>
                  </a:solidFill>
                </a:endParaRPr>
              </a:p>
            </p:txBody>
          </p:sp>
          <p:pic>
            <p:nvPicPr>
              <p:cNvPr id="23" name="Graphic 22">
                <a:extLst>
                  <a:ext uri="{FF2B5EF4-FFF2-40B4-BE49-F238E27FC236}">
                    <a16:creationId xmlns:a16="http://schemas.microsoft.com/office/drawing/2014/main" id="{5D80408A-FBF4-4706-B55A-9EA7BE561A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 rot="16200000" flipV="1">
                <a:off x="6455207" y="1548498"/>
                <a:ext cx="410274" cy="287191"/>
              </a:xfrm>
              <a:prstGeom prst="rect">
                <a:avLst/>
              </a:prstGeom>
            </p:spPr>
          </p:pic>
        </p:grpSp>
        <p:sp>
          <p:nvSpPr>
            <p:cNvPr id="32" name="Content Placeholder 6">
              <a:extLst>
                <a:ext uri="{FF2B5EF4-FFF2-40B4-BE49-F238E27FC236}">
                  <a16:creationId xmlns:a16="http://schemas.microsoft.com/office/drawing/2014/main" id="{C9C6076D-E364-4C1E-8381-DAA2CCD9DE6C}"/>
                </a:ext>
              </a:extLst>
            </p:cNvPr>
            <p:cNvSpPr txBox="1">
              <a:spLocks/>
            </p:cNvSpPr>
            <p:nvPr/>
          </p:nvSpPr>
          <p:spPr>
            <a:xfrm>
              <a:off x="6371438" y="2213378"/>
              <a:ext cx="5287162" cy="3958822"/>
            </a:xfrm>
            <a:prstGeom prst="rect">
              <a:avLst/>
            </a:prstGeom>
          </p:spPr>
          <p:txBody>
            <a:bodyPr lIns="0" tIns="0" rIns="0" bIns="0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spcBef>
                  <a:spcPts val="1200"/>
                </a:spcBef>
                <a:buFont typeface="+mj-lt"/>
                <a:buAutoNum type="arabicPeriod"/>
              </a:pPr>
              <a:r>
                <a:rPr lang="pl-PL" dirty="0"/>
                <a:t>Poinformowanie IRGiT w formie mailowej o planowanym transferze oraz uzyskanie zgody IRGiT</a:t>
              </a:r>
            </a:p>
            <a:p>
              <a:pPr marL="342900" indent="-342900">
                <a:spcBef>
                  <a:spcPts val="1200"/>
                </a:spcBef>
                <a:buFont typeface="+mj-lt"/>
                <a:buAutoNum type="arabicPeriod"/>
              </a:pPr>
              <a:r>
                <a:rPr lang="pl-PL" spc="-20" dirty="0"/>
                <a:t>Transfer waluty euro na wskazany przez IRGiT dedykowany rachunek</a:t>
              </a:r>
            </a:p>
            <a:p>
              <a:pPr marL="342900" indent="-342900">
                <a:spcBef>
                  <a:spcPts val="1200"/>
                </a:spcBef>
                <a:buFont typeface="+mj-lt"/>
                <a:buAutoNum type="arabicPeriod"/>
              </a:pPr>
              <a:r>
                <a:rPr lang="pl-PL" dirty="0"/>
                <a:t>Zwiększenie waluty euro w Rejestrze Zabezpieczeń Niepieniężnych następuje po zaksięgowaniu środków na rachunku bankowym, jeżeli środki zostały zaksięgowane na rachunku do godziny 14:30. W innym przypadku zwiększenie waluty euro dokonywane jest w najbliższym dniu roboczym następującym po tym dniu</a:t>
              </a:r>
            </a:p>
          </p:txBody>
        </p:sp>
        <p:sp>
          <p:nvSpPr>
            <p:cNvPr id="34" name="Text Placeholder 11">
              <a:extLst>
                <a:ext uri="{FF2B5EF4-FFF2-40B4-BE49-F238E27FC236}">
                  <a16:creationId xmlns:a16="http://schemas.microsoft.com/office/drawing/2014/main" id="{18763CAF-E8B3-4FE5-B273-B6ADA28A3E75}"/>
                </a:ext>
              </a:extLst>
            </p:cNvPr>
            <p:cNvSpPr txBox="1">
              <a:spLocks/>
            </p:cNvSpPr>
            <p:nvPr/>
          </p:nvSpPr>
          <p:spPr>
            <a:xfrm>
              <a:off x="6371438" y="1371523"/>
              <a:ext cx="5296577" cy="555625"/>
            </a:xfrm>
            <a:prstGeom prst="rect">
              <a:avLst/>
            </a:prstGeom>
          </p:spPr>
          <p:txBody>
            <a:bodyPr lIns="0" tIns="0" rIns="0" bIns="0" anchor="ctr"/>
            <a:lstStyle>
              <a:lvl1pPr marL="18288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6576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4864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73152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914400" indent="-182880" algn="l" defTabSz="914400" rtl="0" eaLnBrk="1" latinLnBrk="0" hangingPunct="1">
                <a:lnSpc>
                  <a:spcPct val="10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084263" indent="-342900">
                <a:buFont typeface="+mj-lt"/>
                <a:buAutoNum type="arabicPeriod"/>
              </a:pPr>
              <a:r>
                <a:rPr lang="pl-PL" b="1" dirty="0"/>
                <a:t>Zwiększenie zabezpieczenia w walucie euro</a:t>
              </a:r>
            </a:p>
          </p:txBody>
        </p:sp>
      </p:grpSp>
      <p:sp>
        <p:nvSpPr>
          <p:cNvPr id="35" name="Content Placeholder 5">
            <a:extLst>
              <a:ext uri="{FF2B5EF4-FFF2-40B4-BE49-F238E27FC236}">
                <a16:creationId xmlns:a16="http://schemas.microsoft.com/office/drawing/2014/main" id="{30FA35B2-C69C-4042-A967-A9B466915DBC}"/>
              </a:ext>
            </a:extLst>
          </p:cNvPr>
          <p:cNvSpPr txBox="1">
            <a:spLocks/>
          </p:cNvSpPr>
          <p:nvPr/>
        </p:nvSpPr>
        <p:spPr>
          <a:xfrm>
            <a:off x="732638" y="2213378"/>
            <a:ext cx="5287162" cy="3958822"/>
          </a:xfrm>
          <a:prstGeom prst="rect">
            <a:avLst/>
          </a:prstGeom>
        </p:spPr>
        <p:txBody>
          <a:bodyPr lIns="0" tIns="0" rIns="0" bIns="0"/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l-PL" dirty="0"/>
              <a:t>Wypełnienie przez Członka Izby wniosku o otwarcie rachunku w euro (wzór wniosku o otwarcie rachunku jest dostępny na stronie internetowej IRGiT)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l-PL" dirty="0"/>
              <a:t>Przesłanie do IRGiT wypełnionego i podpisanego wniosku przez osoby upoważnione do reprezentowania Członka Izby (podpisanego elektronicznie na adres mailowy IRGiT lub w formie papierowej na adres korespondencyjny IRGiT)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l-PL" dirty="0"/>
              <a:t>Otwarcie (IRGiT we współpracy z BGK) indywidualnego rachunku prowadzonego w walucie euro dla Członka Izby 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l-PL" dirty="0"/>
              <a:t>Przesłanie przez IRGiT informacji dotyczących numeru rachunku bankowego do Członka Izby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r>
              <a:rPr lang="pl-PL" dirty="0"/>
              <a:t>Członek Izby dokonuje transferu środków na dedykowany rachunek bankowy w ciągu 5 dni roboczych od momentu poinformowania o otwarciu tego rachunku oraz pod warunkiem uprzedniego poinformowania IRGiT w formie mailowej o planowanym transferze</a:t>
            </a:r>
          </a:p>
          <a:p>
            <a:pPr marL="342900" indent="-342900">
              <a:spcBef>
                <a:spcPts val="1200"/>
              </a:spcBef>
              <a:buFont typeface="+mj-lt"/>
              <a:buAutoNum type="arabicPeriod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449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IRGiT">
  <a:themeElements>
    <a:clrScheme name="IRGiT">
      <a:dk1>
        <a:srgbClr val="36383D"/>
      </a:dk1>
      <a:lt1>
        <a:sysClr val="window" lastClr="FFFFFF"/>
      </a:lt1>
      <a:dk2>
        <a:srgbClr val="36383D"/>
      </a:dk2>
      <a:lt2>
        <a:srgbClr val="FFFFFF"/>
      </a:lt2>
      <a:accent1>
        <a:srgbClr val="1E5C3D"/>
      </a:accent1>
      <a:accent2>
        <a:srgbClr val="4EC775"/>
      </a:accent2>
      <a:accent3>
        <a:srgbClr val="A3A7A8"/>
      </a:accent3>
      <a:accent4>
        <a:srgbClr val="F5F5F5"/>
      </a:accent4>
      <a:accent5>
        <a:srgbClr val="3D8F7F"/>
      </a:accent5>
      <a:accent6>
        <a:srgbClr val="7BC7B9"/>
      </a:accent6>
      <a:hlink>
        <a:srgbClr val="8B9091"/>
      </a:hlink>
      <a:folHlink>
        <a:srgbClr val="C4C4C4"/>
      </a:folHlink>
    </a:clrScheme>
    <a:fontScheme name="IRGiT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4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999</Words>
  <Application>Microsoft Office PowerPoint</Application>
  <PresentationFormat>Widescreen</PresentationFormat>
  <Paragraphs>97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Myriad Pro</vt:lpstr>
      <vt:lpstr>Arial</vt:lpstr>
      <vt:lpstr>Times New Roman</vt:lpstr>
      <vt:lpstr>Cambria Math</vt:lpstr>
      <vt:lpstr>IRGiT</vt:lpstr>
      <vt:lpstr>PowerPoint Presentation</vt:lpstr>
      <vt:lpstr>Nowe formy zabezpieczeń – zabezpieczenia w walucie EURO</vt:lpstr>
      <vt:lpstr>Agenda</vt:lpstr>
      <vt:lpstr>Nowe formy zabezpieczeń niepieniężnych</vt:lpstr>
      <vt:lpstr>Nowe formy zabezpieczeń niepieniężnych</vt:lpstr>
      <vt:lpstr>Gwarancje bankowe w walucie euro Założenie modelu</vt:lpstr>
      <vt:lpstr>Waluta euro Założenia modelu</vt:lpstr>
      <vt:lpstr>Waluta euro Koszty bankowe</vt:lpstr>
      <vt:lpstr>Waluta euro Sposób wnoszenia do IRGiT</vt:lpstr>
      <vt:lpstr>Waluta euro Obniżenie i wycofanie zabezpieczeń</vt:lpstr>
      <vt:lpstr>Wycena nowych zabezpieczeń niepieniężnych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Magda Furmanek</dc:creator>
  <cp:lastModifiedBy>rsrubkowski@gmail.com</cp:lastModifiedBy>
  <cp:revision>27</cp:revision>
  <dcterms:created xsi:type="dcterms:W3CDTF">2021-07-19T19:30:00Z</dcterms:created>
  <dcterms:modified xsi:type="dcterms:W3CDTF">2021-09-01T13:23:20Z</dcterms:modified>
</cp:coreProperties>
</file>