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8" r:id="rId2"/>
    <p:sldId id="256" r:id="rId3"/>
    <p:sldId id="257" r:id="rId4"/>
    <p:sldId id="343" r:id="rId5"/>
    <p:sldId id="345" r:id="rId6"/>
    <p:sldId id="340" r:id="rId7"/>
    <p:sldId id="342" r:id="rId8"/>
    <p:sldId id="341" r:id="rId9"/>
    <p:sldId id="344" r:id="rId10"/>
  </p:sldIdLst>
  <p:sldSz cx="12192000" cy="6858000"/>
  <p:notesSz cx="6858000" cy="9144000"/>
  <p:embeddedFontLst>
    <p:embeddedFont>
      <p:font typeface="Cambria Math" panose="02040503050406030204" pitchFamily="18" charset="0"/>
      <p:regular r:id="rId11"/>
    </p:embeddedFont>
    <p:embeddedFont>
      <p:font typeface="Myriad Pro" panose="020B0503030403020204" pitchFamily="34" charset="0"/>
      <p:regular r:id="rId12"/>
      <p:bold r:id="rId13"/>
      <p:italic r:id="rId14"/>
      <p:boldItalic r:id="rId1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ińska Aleksandra" initials="CA" lastIdx="5" clrIdx="0">
    <p:extLst>
      <p:ext uri="{19B8F6BF-5375-455C-9EA6-DF929625EA0E}">
        <p15:presenceInfo xmlns:p15="http://schemas.microsoft.com/office/powerpoint/2012/main" userId="S::aleksandra.cielinska@irgit.pl::c2e95c34-0601-450f-9f18-f6e1bc046a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0A41"/>
    <a:srgbClr val="B00357"/>
    <a:srgbClr val="4EC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026" autoAdjust="0"/>
  </p:normalViewPr>
  <p:slideViewPr>
    <p:cSldViewPr snapToGrid="0" snapToObjects="1">
      <p:cViewPr varScale="1">
        <p:scale>
          <a:sx n="79" d="100"/>
          <a:sy n="79" d="100"/>
        </p:scale>
        <p:origin x="7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konferen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40CAD36-FF0B-464F-A301-1813C6E0AFF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13E50E-F941-42BA-9FD1-F141DD88D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E095F5-49D2-44B5-BEC3-68EB40CAA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7386320" cy="6858000"/>
            </a:xfrm>
            <a:prstGeom prst="rect">
              <a:avLst/>
            </a:prstGeom>
          </p:spPr>
        </p:pic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E2407C-615B-4DE2-AD14-B67113847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125" y="1252800"/>
            <a:ext cx="4054475" cy="3851635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4000" b="1" cap="all" baseline="0">
                <a:solidFill>
                  <a:schemeClr val="bg1"/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pl-PL" dirty="0"/>
              <a:t>TYTUŁ PREZENTACJI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15558-8449-4511-80F9-38C37D292D94}"/>
              </a:ext>
            </a:extLst>
          </p:cNvPr>
          <p:cNvSpPr txBox="1"/>
          <p:nvPr userDrawn="1"/>
        </p:nvSpPr>
        <p:spPr>
          <a:xfrm>
            <a:off x="616530" y="6061360"/>
            <a:ext cx="39575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defTabSz="914400" rtl="0" eaLnBrk="1" latinLnBrk="0" hangingPunct="1"/>
            <a:r>
              <a:rPr lang="pl-PL" b="1" kern="1200" dirty="0">
                <a:solidFill>
                  <a:srgbClr val="4F0A41"/>
                </a:solidFill>
                <a:latin typeface="+mn-lt"/>
                <a:ea typeface="+mn-ea"/>
                <a:cs typeface="+mn-cs"/>
              </a:rPr>
              <a:t>www.irgit.pl</a:t>
            </a:r>
          </a:p>
        </p:txBody>
      </p:sp>
    </p:spTree>
    <p:extLst>
      <p:ext uri="{BB962C8B-B14F-4D97-AF65-F5344CB8AC3E}">
        <p14:creationId xmlns:p14="http://schemas.microsoft.com/office/powerpoint/2010/main" val="118701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B8A38F1-186F-4260-BD76-FEA390486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A870C20-E539-4C7D-AAB4-BE3367A9DC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1BFB13D-8010-434D-BFA2-E3E36DF1FBFC}"/>
              </a:ext>
            </a:extLst>
          </p:cNvPr>
          <p:cNvSpPr/>
          <p:nvPr userDrawn="1"/>
        </p:nvSpPr>
        <p:spPr>
          <a:xfrm>
            <a:off x="8468360" y="1935480"/>
            <a:ext cx="2095500" cy="2956560"/>
          </a:xfrm>
          <a:custGeom>
            <a:avLst/>
            <a:gdLst>
              <a:gd name="connsiteX0" fmla="*/ 0 w 2095500"/>
              <a:gd name="connsiteY0" fmla="*/ 0 h 2956560"/>
              <a:gd name="connsiteX1" fmla="*/ 1797685 w 2095500"/>
              <a:gd name="connsiteY1" fmla="*/ 0 h 2956560"/>
              <a:gd name="connsiteX2" fmla="*/ 1797685 w 2095500"/>
              <a:gd name="connsiteY2" fmla="*/ 104461 h 2956560"/>
              <a:gd name="connsiteX3" fmla="*/ 104461 w 2095500"/>
              <a:gd name="connsiteY3" fmla="*/ 104461 h 2956560"/>
              <a:gd name="connsiteX4" fmla="*/ 104461 w 2095500"/>
              <a:gd name="connsiteY4" fmla="*/ 2852099 h 2956560"/>
              <a:gd name="connsiteX5" fmla="*/ 1991039 w 2095500"/>
              <a:gd name="connsiteY5" fmla="*/ 2852099 h 2956560"/>
              <a:gd name="connsiteX6" fmla="*/ 1991039 w 2095500"/>
              <a:gd name="connsiteY6" fmla="*/ 326751 h 2956560"/>
              <a:gd name="connsiteX7" fmla="*/ 2095500 w 2095500"/>
              <a:gd name="connsiteY7" fmla="*/ 326751 h 2956560"/>
              <a:gd name="connsiteX8" fmla="*/ 2095500 w 2095500"/>
              <a:gd name="connsiteY8" fmla="*/ 2956560 h 2956560"/>
              <a:gd name="connsiteX9" fmla="*/ 0 w 2095500"/>
              <a:gd name="connsiteY9" fmla="*/ 2956560 h 29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500" h="2956560">
                <a:moveTo>
                  <a:pt x="0" y="0"/>
                </a:moveTo>
                <a:lnTo>
                  <a:pt x="1797685" y="0"/>
                </a:lnTo>
                <a:lnTo>
                  <a:pt x="1797685" y="104461"/>
                </a:lnTo>
                <a:lnTo>
                  <a:pt x="104461" y="104461"/>
                </a:lnTo>
                <a:lnTo>
                  <a:pt x="104461" y="2852099"/>
                </a:lnTo>
                <a:lnTo>
                  <a:pt x="1991039" y="2852099"/>
                </a:lnTo>
                <a:lnTo>
                  <a:pt x="1991039" y="326751"/>
                </a:lnTo>
                <a:lnTo>
                  <a:pt x="2095500" y="326751"/>
                </a:lnTo>
                <a:lnTo>
                  <a:pt x="2095500" y="2956560"/>
                </a:lnTo>
                <a:lnTo>
                  <a:pt x="0" y="29565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60638F2-C621-6E4B-8F13-4D95133A6C8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33400" y="4119245"/>
            <a:ext cx="9657080" cy="564198"/>
          </a:xfrm>
        </p:spPr>
        <p:txBody>
          <a:bodyPr lIns="0" tIns="0" rIns="0" bIns="0" anchor="b">
            <a:noAutofit/>
          </a:bodyPr>
          <a:lstStyle>
            <a:lvl1pPr algn="r">
              <a:defRPr sz="4400" b="1" cap="all" baseline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03A7A59A-A37E-49CC-B12D-4C16EBB0CF22}"/>
              </a:ext>
            </a:extLst>
          </p:cNvPr>
          <p:cNvSpPr/>
          <p:nvPr userDrawn="1"/>
        </p:nvSpPr>
        <p:spPr>
          <a:xfrm>
            <a:off x="10035540" y="1813155"/>
            <a:ext cx="638175" cy="694143"/>
          </a:xfrm>
          <a:prstGeom prst="parallelogram">
            <a:avLst>
              <a:gd name="adj" fmla="val 802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B96D505-DFC3-494C-9E8D-1E24DBBFA536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615680" y="5018723"/>
            <a:ext cx="1917065" cy="315912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Data</a:t>
            </a:r>
            <a:endParaRPr lang="en-GB" dirty="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F9DB1B81-E056-4EC8-B2D4-AA99D4085573}"/>
              </a:ext>
            </a:extLst>
          </p:cNvPr>
          <p:cNvSpPr/>
          <p:nvPr userDrawn="1"/>
        </p:nvSpPr>
        <p:spPr>
          <a:xfrm>
            <a:off x="10403235" y="4912360"/>
            <a:ext cx="1788765" cy="1945640"/>
          </a:xfrm>
          <a:prstGeom prst="parallelogram">
            <a:avLst>
              <a:gd name="adj" fmla="val 802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CD57E8-9C90-4DB9-B4FC-40E5DBB2E0BA}"/>
              </a:ext>
            </a:extLst>
          </p:cNvPr>
          <p:cNvSpPr txBox="1"/>
          <p:nvPr userDrawn="1"/>
        </p:nvSpPr>
        <p:spPr>
          <a:xfrm>
            <a:off x="614461" y="6181927"/>
            <a:ext cx="35505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b="1" dirty="0">
                <a:solidFill>
                  <a:srgbClr val="4F0A41"/>
                </a:solidFill>
              </a:rPr>
              <a:t>www.irgit.pl | irgit@irgit.pl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2106AF8-001E-4B35-8C82-31347867B2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371" y="578166"/>
            <a:ext cx="2540818" cy="80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6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D72E5A-72FD-6644-9EF3-CD137EEA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68638"/>
            <a:ext cx="11125200" cy="23748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AE5EBD-0F1F-B548-BF92-E22BAEBAF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4791919"/>
            <a:ext cx="11125200" cy="137875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7920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C5DF37-D389-E543-85D5-A645E722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1912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1A8EFA-AA4C-B048-97B4-16DBE5E3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D2BF24-637A-A14E-BD98-8CE72310B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0824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03501A-05C9-284D-8E2D-6495EEA7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EB4330-1D0C-6D43-B915-5754F56E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154575"/>
            <a:ext cx="5486400" cy="501762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9B6A58-0A57-0740-B6CF-6C143AFFC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4575"/>
            <a:ext cx="5486400" cy="501762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3774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 z 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03501A-05C9-284D-8E2D-6495EEA7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EB4330-1D0C-6D43-B915-5754F56E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40375"/>
            <a:ext cx="5486400" cy="433182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9B6A58-0A57-0740-B6CF-6C143AFFC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40375"/>
            <a:ext cx="5486400" cy="433182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B81F8F-FE9D-4912-9520-DD854A7073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1143000"/>
            <a:ext cx="5486400" cy="5556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pl-PL" dirty="0"/>
              <a:t>Nagłowek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7CD527-8157-4E85-9CE9-B7F47C3FC3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1143000"/>
            <a:ext cx="5486400" cy="5556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pl-PL" dirty="0"/>
              <a:t>Nagłówek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77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ajd końcowy konferen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A1756C-5306-4A1B-BC24-BF925DC0D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10">
            <a:extLst>
              <a:ext uri="{FF2B5EF4-FFF2-40B4-BE49-F238E27FC236}">
                <a16:creationId xmlns:a16="http://schemas.microsoft.com/office/drawing/2014/main" id="{539CE8F3-57BE-4F43-8B91-51823E8356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888" y="5972220"/>
            <a:ext cx="1511672" cy="48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9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328C137-E69F-514D-9266-482D6BDF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8138"/>
            <a:ext cx="10073640" cy="5562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9455DC-75A6-3B4D-BA5F-45814BE53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158240"/>
            <a:ext cx="11125200" cy="50187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B5E05F0-BCF6-4174-97EA-647015AA9446}"/>
              </a:ext>
            </a:extLst>
          </p:cNvPr>
          <p:cNvSpPr/>
          <p:nvPr userDrawn="1"/>
        </p:nvSpPr>
        <p:spPr>
          <a:xfrm>
            <a:off x="11658600" y="0"/>
            <a:ext cx="533400" cy="556259"/>
          </a:xfrm>
          <a:prstGeom prst="parallelogram">
            <a:avLst>
              <a:gd name="adj" fmla="val 77771"/>
            </a:avLst>
          </a:prstGeom>
          <a:solidFill>
            <a:srgbClr val="B00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89476-ED9C-480A-9FA3-035B15470CC4}"/>
              </a:ext>
            </a:extLst>
          </p:cNvPr>
          <p:cNvSpPr txBox="1"/>
          <p:nvPr userDrawn="1"/>
        </p:nvSpPr>
        <p:spPr>
          <a:xfrm>
            <a:off x="7543800" y="6451441"/>
            <a:ext cx="41148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r" defTabSz="914400" rtl="0" eaLnBrk="1" latinLnBrk="0" hangingPunct="1"/>
            <a:r>
              <a:rPr lang="pl-PL" sz="1200" kern="1200" dirty="0">
                <a:solidFill>
                  <a:srgbClr val="4F0A41"/>
                </a:solidFill>
                <a:latin typeface="+mn-lt"/>
                <a:ea typeface="+mn-ea"/>
                <a:cs typeface="+mn-cs"/>
              </a:rPr>
              <a:t>IZBA ROZLICZENIOWA GIEŁD TOWAROWYCH S.A. | www.irgit.pl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D3E75E3-7504-4414-904D-51CF238107D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94228" y="351383"/>
            <a:ext cx="890337" cy="28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2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1" r:id="rId3"/>
    <p:sldLayoutId id="2147483654" r:id="rId4"/>
    <p:sldLayoutId id="2147483650" r:id="rId5"/>
    <p:sldLayoutId id="2147483652" r:id="rId6"/>
    <p:sldLayoutId id="2147483659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 userDrawn="1">
          <p15:clr>
            <a:srgbClr val="F26B43"/>
          </p15:clr>
        </p15:guide>
        <p15:guide id="2" pos="7344" userDrawn="1">
          <p15:clr>
            <a:srgbClr val="F26B43"/>
          </p15:clr>
        </p15:guide>
        <p15:guide id="3" orient="horz" pos="216" userDrawn="1">
          <p15:clr>
            <a:srgbClr val="F26B43"/>
          </p15:clr>
        </p15:guide>
        <p15:guide id="4" orient="horz" pos="576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hyperlink" Target="https://www.irgit.pl/komitet-ds-ryzyk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2.png"/><Relationship Id="rId7" Type="http://schemas.openxmlformats.org/officeDocument/2006/relationships/image" Target="../media/image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FB341C-D5A9-4D0C-AB97-08019A5EE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04125" y="1252800"/>
            <a:ext cx="4428990" cy="3851635"/>
          </a:xfrm>
        </p:spPr>
        <p:txBody>
          <a:bodyPr anchor="ctr">
            <a:normAutofit/>
          </a:bodyPr>
          <a:lstStyle/>
          <a:p>
            <a:r>
              <a:rPr lang="pl-PL" spc="-30" dirty="0"/>
              <a:t>Zmiany w modelu </a:t>
            </a:r>
            <a:br>
              <a:rPr lang="pl-PL" spc="-30" dirty="0"/>
            </a:br>
            <a:r>
              <a:rPr lang="pl-PL" spc="-30" dirty="0"/>
              <a:t>naliczania wpłat do </a:t>
            </a:r>
            <a:br>
              <a:rPr lang="pl-PL" spc="-30" dirty="0"/>
            </a:br>
            <a:r>
              <a:rPr lang="pl-PL" spc="-30" dirty="0"/>
              <a:t>Funduszu Gwarancyjnego</a:t>
            </a:r>
            <a:endParaRPr lang="en-GB" spc="-30" dirty="0"/>
          </a:p>
        </p:txBody>
      </p:sp>
    </p:spTree>
    <p:extLst>
      <p:ext uri="{BB962C8B-B14F-4D97-AF65-F5344CB8AC3E}">
        <p14:creationId xmlns:p14="http://schemas.microsoft.com/office/powerpoint/2010/main" val="390196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6CEB-6EC2-4B97-87A4-63F8C8BA7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119245"/>
            <a:ext cx="9657080" cy="564198"/>
          </a:xfrm>
        </p:spPr>
        <p:txBody>
          <a:bodyPr/>
          <a:lstStyle/>
          <a:p>
            <a:r>
              <a:rPr lang="pl-PL" dirty="0"/>
              <a:t>Zmiany w modelu </a:t>
            </a:r>
            <a:br>
              <a:rPr lang="pl-PL" dirty="0"/>
            </a:br>
            <a:r>
              <a:rPr lang="pl-PL" dirty="0"/>
              <a:t>naliczania wpłat do </a:t>
            </a:r>
            <a:br>
              <a:rPr lang="pl-PL" dirty="0"/>
            </a:br>
            <a:r>
              <a:rPr lang="pl-PL" dirty="0"/>
              <a:t>Funduszu Gwarancyjnego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11A5AE-893D-40C6-99DB-43DB0750B4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8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233051-1A07-43A8-A5A1-CFFDCFEB8E53}"/>
              </a:ext>
            </a:extLst>
          </p:cNvPr>
          <p:cNvSpPr/>
          <p:nvPr/>
        </p:nvSpPr>
        <p:spPr>
          <a:xfrm>
            <a:off x="0" y="0"/>
            <a:ext cx="19327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CF57E-E2C0-4B7B-8E2C-E6A7B3C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8138"/>
            <a:ext cx="10073640" cy="556261"/>
          </a:xfrm>
        </p:spPr>
        <p:txBody>
          <a:bodyPr/>
          <a:lstStyle/>
          <a:p>
            <a:r>
              <a:rPr lang="pl-PL" dirty="0"/>
              <a:t>Agenda</a:t>
            </a:r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40DA70C-4B87-48B6-87EB-2EC946589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166003"/>
              </p:ext>
            </p:extLst>
          </p:nvPr>
        </p:nvGraphicFramePr>
        <p:xfrm>
          <a:off x="533399" y="1396230"/>
          <a:ext cx="9379527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919">
                  <a:extLst>
                    <a:ext uri="{9D8B030D-6E8A-4147-A177-3AD203B41FA5}">
                      <a16:colId xmlns:a16="http://schemas.microsoft.com/office/drawing/2014/main" val="3879850786"/>
                    </a:ext>
                  </a:extLst>
                </a:gridCol>
                <a:gridCol w="7990608">
                  <a:extLst>
                    <a:ext uri="{9D8B030D-6E8A-4147-A177-3AD203B41FA5}">
                      <a16:colId xmlns:a16="http://schemas.microsoft.com/office/drawing/2014/main" val="2100580902"/>
                    </a:ext>
                  </a:extLst>
                </a:gridCol>
              </a:tblGrid>
              <a:tr h="1388790">
                <a:tc>
                  <a:txBody>
                    <a:bodyPr/>
                    <a:lstStyle/>
                    <a:p>
                      <a:pPr algn="ctr"/>
                      <a:r>
                        <a:rPr lang="pl-PL" sz="9600" b="1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GB" sz="9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Przegląd modelu Funduszu Gwarancyjnego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072903"/>
                  </a:ext>
                </a:extLst>
              </a:tr>
              <a:tr h="1388790">
                <a:tc>
                  <a:txBody>
                    <a:bodyPr/>
                    <a:lstStyle/>
                    <a:p>
                      <a:pPr algn="ctr"/>
                      <a:r>
                        <a:rPr lang="pl-PL" sz="9600" b="1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GB" sz="9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Nowy algorytm kalkulacji wpłat na Fundusz Gwarancyjny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389663"/>
                  </a:ext>
                </a:extLst>
              </a:tr>
              <a:tr h="1388790">
                <a:tc>
                  <a:txBody>
                    <a:bodyPr/>
                    <a:lstStyle/>
                    <a:p>
                      <a:pPr algn="ctr"/>
                      <a:r>
                        <a:rPr lang="pl-PL" sz="9600" b="1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GB" sz="9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Konsekwencje zmiany modelu Funduszu Gwarancyjnego dla Członków IRGiT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714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35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8B1D6B7-B744-4C15-AD76-2A559160F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4525" y="1143000"/>
            <a:ext cx="8129470" cy="5029200"/>
          </a:xfrm>
          <a:prstGeom prst="parallelogram">
            <a:avLst>
              <a:gd name="adj" fmla="val 74942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540B7-6A80-40B2-A785-776D9A34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8138"/>
            <a:ext cx="10073640" cy="556261"/>
          </a:xfrm>
        </p:spPr>
        <p:txBody>
          <a:bodyPr/>
          <a:lstStyle/>
          <a:p>
            <a:pPr marL="690563"/>
            <a:r>
              <a:rPr lang="pl-PL" dirty="0"/>
              <a:t>Przegląd modelu Funduszu Gwarancyjnego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AB453-907C-4138-A023-DB98B436B40A}"/>
              </a:ext>
            </a:extLst>
          </p:cNvPr>
          <p:cNvGrpSpPr/>
          <p:nvPr/>
        </p:nvGrpSpPr>
        <p:grpSpPr>
          <a:xfrm>
            <a:off x="0" y="2543478"/>
            <a:ext cx="6651200" cy="3657600"/>
            <a:chOff x="0" y="2543478"/>
            <a:chExt cx="6651200" cy="3657600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4978CC18-8A32-4FA5-91A4-B4D4573F8B4F}"/>
                </a:ext>
              </a:extLst>
            </p:cNvPr>
            <p:cNvSpPr/>
            <p:nvPr/>
          </p:nvSpPr>
          <p:spPr>
            <a:xfrm>
              <a:off x="0" y="2543478"/>
              <a:ext cx="6651200" cy="3657600"/>
            </a:xfrm>
            <a:prstGeom prst="parallelogram">
              <a:avLst>
                <a:gd name="adj" fmla="val 762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0695EB-668E-4513-8159-435DF033F7D8}"/>
                </a:ext>
              </a:extLst>
            </p:cNvPr>
            <p:cNvSpPr/>
            <p:nvPr/>
          </p:nvSpPr>
          <p:spPr>
            <a:xfrm>
              <a:off x="2370525" y="3704775"/>
              <a:ext cx="2889402" cy="912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pl-PL" sz="1400" b="1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Podstawowy powód przeglądu modelu wyznaczania wpłat do Funduszu Gwarancyjnego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74E08F-61E0-4D74-AF56-1417E803F804}"/>
                </a:ext>
              </a:extLst>
            </p:cNvPr>
            <p:cNvSpPr txBox="1"/>
            <p:nvPr/>
          </p:nvSpPr>
          <p:spPr>
            <a:xfrm>
              <a:off x="1435621" y="4721661"/>
              <a:ext cx="2838270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sz="1400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Pojawiające się ze strony uczestników rynku uwagi dot. wysokiej zmienności wpłat do Funduszu Gwarancyjnego oraz braku możliwości skutecznego prognozowania ich poziomu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DDA6D33-6200-47EF-8A04-B8DDCB84F506}"/>
              </a:ext>
            </a:extLst>
          </p:cNvPr>
          <p:cNvGrpSpPr/>
          <p:nvPr/>
        </p:nvGrpSpPr>
        <p:grpSpPr>
          <a:xfrm>
            <a:off x="1092665" y="1143000"/>
            <a:ext cx="2626794" cy="2713529"/>
            <a:chOff x="1092665" y="1143000"/>
            <a:chExt cx="2626794" cy="2713529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DDED186B-D37D-42E4-A204-2D84DA62FC63}"/>
                </a:ext>
              </a:extLst>
            </p:cNvPr>
            <p:cNvSpPr/>
            <p:nvPr/>
          </p:nvSpPr>
          <p:spPr>
            <a:xfrm>
              <a:off x="1092665" y="1143000"/>
              <a:ext cx="2602019" cy="2713529"/>
            </a:xfrm>
            <a:prstGeom prst="parallelogram">
              <a:avLst>
                <a:gd name="adj" fmla="val 7777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1E20AD-927D-4E9E-9544-5E76F13E9C56}"/>
                </a:ext>
              </a:extLst>
            </p:cNvPr>
            <p:cNvGrpSpPr/>
            <p:nvPr/>
          </p:nvGrpSpPr>
          <p:grpSpPr>
            <a:xfrm>
              <a:off x="1990053" y="1565417"/>
              <a:ext cx="1729406" cy="1729406"/>
              <a:chOff x="310075" y="914399"/>
              <a:chExt cx="2152890" cy="215289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0FFCE55-92B9-49A5-B63E-AF72351F604B}"/>
                  </a:ext>
                </a:extLst>
              </p:cNvPr>
              <p:cNvSpPr/>
              <p:nvPr/>
            </p:nvSpPr>
            <p:spPr>
              <a:xfrm>
                <a:off x="310075" y="914399"/>
                <a:ext cx="2152890" cy="21528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0A06E37-9D7F-45E8-9E39-50687D8A4C86}"/>
                  </a:ext>
                </a:extLst>
              </p:cNvPr>
              <p:cNvGrpSpPr/>
              <p:nvPr/>
            </p:nvGrpSpPr>
            <p:grpSpPr>
              <a:xfrm>
                <a:off x="533400" y="1137725"/>
                <a:ext cx="1706240" cy="1706238"/>
                <a:chOff x="-484784" y="4480756"/>
                <a:chExt cx="1455704" cy="1455704"/>
              </a:xfrm>
            </p:grpSpPr>
            <p:pic>
              <p:nvPicPr>
                <p:cNvPr id="10" name="Graphic 9">
                  <a:extLst>
                    <a:ext uri="{FF2B5EF4-FFF2-40B4-BE49-F238E27FC236}">
                      <a16:creationId xmlns:a16="http://schemas.microsoft.com/office/drawing/2014/main" id="{1F1C0B8B-5E60-49BC-A1CB-F33D72D7D1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3657" y="4737121"/>
                  <a:ext cx="933450" cy="942975"/>
                </a:xfrm>
                <a:prstGeom prst="rect">
                  <a:avLst/>
                </a:prstGeom>
              </p:spPr>
            </p:pic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382558DF-0DAC-4109-83A4-491192245EBF}"/>
                    </a:ext>
                  </a:extLst>
                </p:cNvPr>
                <p:cNvSpPr/>
                <p:nvPr/>
              </p:nvSpPr>
              <p:spPr>
                <a:xfrm>
                  <a:off x="-484784" y="4480756"/>
                  <a:ext cx="1455704" cy="1455704"/>
                </a:xfrm>
                <a:prstGeom prst="ellipse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BE2E43A8-0022-47C0-809D-71FAD65800AF}"/>
              </a:ext>
            </a:extLst>
          </p:cNvPr>
          <p:cNvSpPr/>
          <p:nvPr/>
        </p:nvSpPr>
        <p:spPr>
          <a:xfrm>
            <a:off x="533400" y="358139"/>
            <a:ext cx="559265" cy="5592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accent1"/>
                </a:solidFill>
              </a:rPr>
              <a:t>1</a:t>
            </a:r>
            <a:endParaRPr lang="en-GB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9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A71BDE2-C2DD-4F18-846A-C0F27DAA2AEC}"/>
              </a:ext>
            </a:extLst>
          </p:cNvPr>
          <p:cNvSpPr/>
          <p:nvPr/>
        </p:nvSpPr>
        <p:spPr>
          <a:xfrm>
            <a:off x="0" y="0"/>
            <a:ext cx="209501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540B7-6A80-40B2-A785-776D9A341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8138"/>
            <a:ext cx="10073640" cy="556261"/>
          </a:xfrm>
        </p:spPr>
        <p:txBody>
          <a:bodyPr/>
          <a:lstStyle/>
          <a:p>
            <a:pPr marL="690563"/>
            <a:r>
              <a:rPr lang="pl-PL" dirty="0"/>
              <a:t>Przegląd modelu Funduszu Gwarancyjnego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AA130-C099-465F-B856-B33B877E5EA2}"/>
              </a:ext>
            </a:extLst>
          </p:cNvPr>
          <p:cNvSpPr txBox="1"/>
          <p:nvPr/>
        </p:nvSpPr>
        <p:spPr>
          <a:xfrm>
            <a:off x="544974" y="1390547"/>
            <a:ext cx="11113625" cy="46289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001838" defTabSz="827206">
              <a:lnSpc>
                <a:spcPct val="120000"/>
              </a:lnSpc>
              <a:spcBef>
                <a:spcPts val="905"/>
              </a:spcBef>
              <a:buClr>
                <a:srgbClr val="B01D5F"/>
              </a:buClr>
            </a:pPr>
            <a:r>
              <a:rPr lang="pl-PL" sz="1400" b="1" dirty="0">
                <a:solidFill>
                  <a:srgbClr val="00000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 przeglądu i wdrażania zmian</a:t>
            </a:r>
            <a:endParaRPr lang="pl-PL" sz="1400" dirty="0">
              <a:solidFill>
                <a:srgbClr val="000000"/>
              </a:solidFill>
              <a:latin typeface="Myriad Pro" panose="020B05030304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01838" defTabSz="827206">
              <a:spcBef>
                <a:spcPts val="3600"/>
              </a:spcBef>
              <a:buClr>
                <a:srgbClr val="B01D5F"/>
              </a:buClr>
            </a:pPr>
            <a:r>
              <a:rPr lang="pl-PL" sz="1400" dirty="0">
                <a:solidFill>
                  <a:srgbClr val="00000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Analizy wewnętrzne IRGiT</a:t>
            </a:r>
          </a:p>
          <a:p>
            <a:pPr marL="2001838" defTabSz="827206">
              <a:spcBef>
                <a:spcPts val="4800"/>
              </a:spcBef>
              <a:buClr>
                <a:srgbClr val="B01D5F"/>
              </a:buClr>
            </a:pPr>
            <a:r>
              <a:rPr lang="pl-PL" sz="1400" dirty="0">
                <a:solidFill>
                  <a:srgbClr val="00000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Szczegółowe omówienie modelu na trzech posiedzeniach Komitetu ds. Ryzyka (wyciągi z protokołów z posiedzeń </a:t>
            </a:r>
            <a:br>
              <a:rPr lang="pl-PL" sz="1400" dirty="0">
                <a:solidFill>
                  <a:srgbClr val="00000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400" dirty="0">
                <a:solidFill>
                  <a:srgbClr val="00000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Komitetu ds. Ryzyka są dostępne na stronie internetowej IRGiT pod adresem </a:t>
            </a:r>
            <a:r>
              <a:rPr lang="pl-PL" sz="1400" dirty="0">
                <a:solidFill>
                  <a:srgbClr val="00000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https://www.irgit.pl/komitet-ds-ryzyka</a:t>
            </a:r>
            <a:r>
              <a:rPr lang="pl-PL" sz="1400" dirty="0">
                <a:solidFill>
                  <a:srgbClr val="00000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001838" defTabSz="827206">
              <a:spcBef>
                <a:spcPts val="4800"/>
              </a:spcBef>
              <a:buClr>
                <a:srgbClr val="B01D5F"/>
              </a:buClr>
            </a:pPr>
            <a:r>
              <a:rPr lang="pl-PL" sz="1400" dirty="0">
                <a:solidFill>
                  <a:srgbClr val="00000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Głosowanie dot. wyboru możliwych rozwiązań przez Członków Komitetu ds. Ryzyka</a:t>
            </a:r>
          </a:p>
          <a:p>
            <a:pPr marL="2001838" defTabSz="827206">
              <a:spcBef>
                <a:spcPts val="4800"/>
              </a:spcBef>
              <a:buClr>
                <a:srgbClr val="B01D5F"/>
              </a:buClr>
            </a:pPr>
            <a:r>
              <a:rPr lang="pl-PL" sz="1400" dirty="0">
                <a:solidFill>
                  <a:srgbClr val="00000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Decyzja o zmianie modelu wyznaczania wpłat</a:t>
            </a:r>
          </a:p>
          <a:p>
            <a:pPr marL="2001838" defTabSz="827206">
              <a:spcBef>
                <a:spcPts val="4800"/>
              </a:spcBef>
              <a:buClr>
                <a:srgbClr val="B01D5F"/>
              </a:buClr>
            </a:pPr>
            <a:r>
              <a:rPr lang="pl-PL" sz="1400" dirty="0">
                <a:solidFill>
                  <a:srgbClr val="00000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Zmiany w regulacjach i narzędziach IRGiT oraz wdrożenie modelu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AE10D4-6FA2-44FD-AF77-5BB228958A52}"/>
              </a:ext>
            </a:extLst>
          </p:cNvPr>
          <p:cNvGrpSpPr/>
          <p:nvPr/>
        </p:nvGrpSpPr>
        <p:grpSpPr>
          <a:xfrm>
            <a:off x="1702866" y="1807078"/>
            <a:ext cx="784302" cy="784302"/>
            <a:chOff x="1702866" y="1728096"/>
            <a:chExt cx="784302" cy="7843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9625C5-4B47-4F1B-8FBF-502B24749BF5}"/>
                </a:ext>
              </a:extLst>
            </p:cNvPr>
            <p:cNvSpPr/>
            <p:nvPr/>
          </p:nvSpPr>
          <p:spPr>
            <a:xfrm>
              <a:off x="1702866" y="1728096"/>
              <a:ext cx="784302" cy="7843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9FE3A3-ED82-4F2D-8D4E-E163B66CA781}"/>
                </a:ext>
              </a:extLst>
            </p:cNvPr>
            <p:cNvSpPr/>
            <p:nvPr/>
          </p:nvSpPr>
          <p:spPr>
            <a:xfrm>
              <a:off x="1778899" y="1804129"/>
              <a:ext cx="632237" cy="63223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6C50955-FA27-4368-AF2C-C9AF32D93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04638" y="1929868"/>
              <a:ext cx="380759" cy="380759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9745AF8-6FF7-468D-B67F-C55D2EA506C9}"/>
              </a:ext>
            </a:extLst>
          </p:cNvPr>
          <p:cNvGrpSpPr/>
          <p:nvPr/>
        </p:nvGrpSpPr>
        <p:grpSpPr>
          <a:xfrm>
            <a:off x="1702866" y="2671341"/>
            <a:ext cx="784302" cy="784302"/>
            <a:chOff x="1702866" y="2602519"/>
            <a:chExt cx="784302" cy="78430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7FEADC7-0840-4D87-9240-B2A7A4E6E7C8}"/>
                </a:ext>
              </a:extLst>
            </p:cNvPr>
            <p:cNvSpPr/>
            <p:nvPr/>
          </p:nvSpPr>
          <p:spPr>
            <a:xfrm>
              <a:off x="1702866" y="2602519"/>
              <a:ext cx="784302" cy="7843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A7D34D-3B22-4F90-BE8B-A43BBC0D9C3D}"/>
                </a:ext>
              </a:extLst>
            </p:cNvPr>
            <p:cNvSpPr/>
            <p:nvPr/>
          </p:nvSpPr>
          <p:spPr>
            <a:xfrm>
              <a:off x="1778899" y="2678552"/>
              <a:ext cx="632237" cy="63223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32824ED-CC5F-4FFA-A4FC-FC7526883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72790" y="2788605"/>
              <a:ext cx="444454" cy="41213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764345-6F74-4CD5-A90C-C06D16C9062F}"/>
              </a:ext>
            </a:extLst>
          </p:cNvPr>
          <p:cNvGrpSpPr/>
          <p:nvPr/>
        </p:nvGrpSpPr>
        <p:grpSpPr>
          <a:xfrm>
            <a:off x="1702866" y="3583780"/>
            <a:ext cx="784302" cy="784302"/>
            <a:chOff x="1702866" y="3514958"/>
            <a:chExt cx="784302" cy="7843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7150E31-62D5-4C81-826C-1AF2F2DEEDEA}"/>
                </a:ext>
              </a:extLst>
            </p:cNvPr>
            <p:cNvSpPr/>
            <p:nvPr/>
          </p:nvSpPr>
          <p:spPr>
            <a:xfrm>
              <a:off x="1702866" y="3514958"/>
              <a:ext cx="784302" cy="7843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39F21F4-B131-4324-83E4-64511E5E1DCF}"/>
                </a:ext>
              </a:extLst>
            </p:cNvPr>
            <p:cNvSpPr/>
            <p:nvPr/>
          </p:nvSpPr>
          <p:spPr>
            <a:xfrm>
              <a:off x="1778899" y="3590991"/>
              <a:ext cx="632237" cy="63223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7D5217A-D802-4DB4-B923-3FBBC1752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64059" y="3742444"/>
              <a:ext cx="461917" cy="32933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659F12E-4185-4F6B-92D1-0BE86193FA88}"/>
              </a:ext>
            </a:extLst>
          </p:cNvPr>
          <p:cNvGrpSpPr/>
          <p:nvPr/>
        </p:nvGrpSpPr>
        <p:grpSpPr>
          <a:xfrm>
            <a:off x="1702866" y="5303574"/>
            <a:ext cx="784302" cy="784302"/>
            <a:chOff x="1702866" y="5183952"/>
            <a:chExt cx="784302" cy="78430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49AE3CA-F4FD-4BD8-B75F-8A5D4E6FD641}"/>
                </a:ext>
              </a:extLst>
            </p:cNvPr>
            <p:cNvSpPr/>
            <p:nvPr/>
          </p:nvSpPr>
          <p:spPr>
            <a:xfrm>
              <a:off x="1702866" y="5183952"/>
              <a:ext cx="784302" cy="7843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06A757C-C401-4271-9F4A-F720F3C01E8C}"/>
                </a:ext>
              </a:extLst>
            </p:cNvPr>
            <p:cNvSpPr/>
            <p:nvPr/>
          </p:nvSpPr>
          <p:spPr>
            <a:xfrm>
              <a:off x="1778899" y="5259985"/>
              <a:ext cx="632237" cy="63223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077B5260-AEA5-45ED-9421-5B33C9206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21727" y="5360375"/>
              <a:ext cx="346580" cy="43145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4D146EF-E258-4293-9D88-C454D0E64CA2}"/>
              </a:ext>
            </a:extLst>
          </p:cNvPr>
          <p:cNvGrpSpPr/>
          <p:nvPr/>
        </p:nvGrpSpPr>
        <p:grpSpPr>
          <a:xfrm>
            <a:off x="1702866" y="4468472"/>
            <a:ext cx="784302" cy="784302"/>
            <a:chOff x="1702866" y="4399650"/>
            <a:chExt cx="784302" cy="78430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CC36A97-9B0D-4E7F-8B1E-015A581BC3EE}"/>
                </a:ext>
              </a:extLst>
            </p:cNvPr>
            <p:cNvSpPr/>
            <p:nvPr/>
          </p:nvSpPr>
          <p:spPr>
            <a:xfrm>
              <a:off x="1702866" y="4399650"/>
              <a:ext cx="784302" cy="7843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CB28A4-75A3-44ED-8790-596625D8995A}"/>
                </a:ext>
              </a:extLst>
            </p:cNvPr>
            <p:cNvSpPr/>
            <p:nvPr/>
          </p:nvSpPr>
          <p:spPr>
            <a:xfrm>
              <a:off x="1778899" y="4475683"/>
              <a:ext cx="632237" cy="63223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A651DA1-987A-4F71-919A-24A1A59CB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896410" y="4576073"/>
              <a:ext cx="397214" cy="431457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C39F1A9B-F780-406E-8F01-A6EA3775C914}"/>
              </a:ext>
            </a:extLst>
          </p:cNvPr>
          <p:cNvSpPr/>
          <p:nvPr/>
        </p:nvSpPr>
        <p:spPr>
          <a:xfrm>
            <a:off x="533400" y="358139"/>
            <a:ext cx="559265" cy="5592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accent1"/>
                </a:solidFill>
              </a:rPr>
              <a:t>1</a:t>
            </a:r>
            <a:endParaRPr lang="en-GB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9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7DA6CC3-E0D0-40AB-A4B7-9337C1593B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83498"/>
            <a:ext cx="6029014" cy="3674502"/>
          </a:xfrm>
          <a:prstGeom prst="parallelogram">
            <a:avLst>
              <a:gd name="adj" fmla="val 74368"/>
            </a:avLst>
          </a:prstGeom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id="{4C0C0081-303D-4261-A683-BD2315E8E97C}"/>
              </a:ext>
            </a:extLst>
          </p:cNvPr>
          <p:cNvSpPr/>
          <p:nvPr/>
        </p:nvSpPr>
        <p:spPr>
          <a:xfrm>
            <a:off x="-715483" y="3887584"/>
            <a:ext cx="2826976" cy="2948127"/>
          </a:xfrm>
          <a:prstGeom prst="parallelogram">
            <a:avLst>
              <a:gd name="adj" fmla="val 777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F0A7B3-6CDD-4F9E-BABA-B784A86C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58775"/>
            <a:ext cx="7892969" cy="555625"/>
          </a:xfrm>
        </p:spPr>
        <p:txBody>
          <a:bodyPr/>
          <a:lstStyle/>
          <a:p>
            <a:pPr marL="690563"/>
            <a:r>
              <a:rPr lang="pl-PL" dirty="0"/>
              <a:t>Przegląd modelu Funduszu Gwarancyjnego realizowany na Komitecie ds. Ryzyka</a:t>
            </a:r>
            <a:endParaRPr lang="en-GB" dirty="0"/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83394604-498E-4D9B-B784-1B4E2AE36B36}"/>
              </a:ext>
            </a:extLst>
          </p:cNvPr>
          <p:cNvSpPr txBox="1">
            <a:spLocks/>
          </p:cNvSpPr>
          <p:nvPr/>
        </p:nvSpPr>
        <p:spPr>
          <a:xfrm>
            <a:off x="1442118" y="1744418"/>
            <a:ext cx="9221702" cy="4628881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63392" algn="just">
              <a:lnSpc>
                <a:spcPts val="2060"/>
              </a:lnSpc>
              <a:spcBef>
                <a:spcPts val="0"/>
              </a:spcBef>
            </a:pPr>
            <a:endParaRPr lang="pl-PL" sz="1802" dirty="0">
              <a:solidFill>
                <a:srgbClr val="541F48"/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C3E39B48-7491-40A8-BF20-32D5E392C2C7}"/>
              </a:ext>
            </a:extLst>
          </p:cNvPr>
          <p:cNvSpPr txBox="1">
            <a:spLocks/>
          </p:cNvSpPr>
          <p:nvPr/>
        </p:nvSpPr>
        <p:spPr>
          <a:xfrm>
            <a:off x="1608481" y="1282006"/>
            <a:ext cx="8975039" cy="52944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pl-PL" sz="2060" b="1" dirty="0">
              <a:solidFill>
                <a:srgbClr val="B2195C"/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B400AD-582A-4A5E-94DA-33D1F6B476D4}"/>
              </a:ext>
            </a:extLst>
          </p:cNvPr>
          <p:cNvSpPr/>
          <p:nvPr/>
        </p:nvSpPr>
        <p:spPr>
          <a:xfrm>
            <a:off x="533400" y="358139"/>
            <a:ext cx="559265" cy="5592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accent1"/>
                </a:solidFill>
              </a:rPr>
              <a:t>1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14" name="Symbol zastępczy zawartości 3">
            <a:extLst>
              <a:ext uri="{FF2B5EF4-FFF2-40B4-BE49-F238E27FC236}">
                <a16:creationId xmlns:a16="http://schemas.microsoft.com/office/drawing/2014/main" id="{CA7C4E7A-AD1E-469B-8EE9-0541960B15C7}"/>
              </a:ext>
            </a:extLst>
          </p:cNvPr>
          <p:cNvSpPr txBox="1">
            <a:spLocks/>
          </p:cNvSpPr>
          <p:nvPr/>
        </p:nvSpPr>
        <p:spPr>
          <a:xfrm>
            <a:off x="7863185" y="1036280"/>
            <a:ext cx="3452836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27206">
              <a:lnSpc>
                <a:spcPct val="100000"/>
              </a:lnSpc>
              <a:spcBef>
                <a:spcPts val="0"/>
              </a:spcBef>
              <a:buClr>
                <a:srgbClr val="B01D5F"/>
              </a:buClr>
            </a:pPr>
            <a:endParaRPr lang="pl-PL" sz="14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defTabSz="827206">
              <a:lnSpc>
                <a:spcPct val="100000"/>
              </a:lnSpc>
              <a:spcBef>
                <a:spcPts val="0"/>
              </a:spcBef>
              <a:buClr>
                <a:srgbClr val="B01D5F"/>
              </a:buClr>
            </a:pPr>
            <a:r>
              <a:rPr lang="pl-PL" sz="1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Nieuwzględnianie depozytu uzupełniającego w kalkulacji masy Funduszu </a:t>
            </a:r>
          </a:p>
          <a:p>
            <a:pPr algn="l" defTabSz="827206">
              <a:lnSpc>
                <a:spcPct val="100000"/>
              </a:lnSpc>
              <a:spcBef>
                <a:spcPts val="0"/>
              </a:spcBef>
              <a:buClr>
                <a:srgbClr val="B01D5F"/>
              </a:buClr>
            </a:pPr>
            <a:r>
              <a:rPr lang="pl-PL" sz="1400" b="1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Rekomendacja Komitetu: brak zmiany</a:t>
            </a:r>
          </a:p>
          <a:p>
            <a:pPr algn="l" defTabSz="827206">
              <a:lnSpc>
                <a:spcPct val="100000"/>
              </a:lnSpc>
              <a:spcBef>
                <a:spcPts val="0"/>
              </a:spcBef>
              <a:buClr>
                <a:srgbClr val="B01D5F"/>
              </a:buClr>
            </a:pPr>
            <a:endParaRPr lang="pl-PL" sz="14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Symbol zastępczy zawartości 3">
            <a:extLst>
              <a:ext uri="{FF2B5EF4-FFF2-40B4-BE49-F238E27FC236}">
                <a16:creationId xmlns:a16="http://schemas.microsoft.com/office/drawing/2014/main" id="{E5F386FF-58EC-419D-9788-BAE91CB97BAA}"/>
              </a:ext>
            </a:extLst>
          </p:cNvPr>
          <p:cNvSpPr txBox="1">
            <a:spLocks/>
          </p:cNvSpPr>
          <p:nvPr/>
        </p:nvSpPr>
        <p:spPr>
          <a:xfrm>
            <a:off x="6942389" y="2480455"/>
            <a:ext cx="45773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27206">
              <a:lnSpc>
                <a:spcPct val="100000"/>
              </a:lnSpc>
              <a:spcBef>
                <a:spcPts val="0"/>
              </a:spcBef>
              <a:buClr>
                <a:srgbClr val="B01D5F"/>
              </a:buClr>
            </a:pPr>
            <a:r>
              <a:rPr lang="pl-PL" sz="14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Nieuwzględnianie depozytu uzupełniającego w kalkulacji wpłat poszczególnych Członków Izby do Funduszu </a:t>
            </a:r>
          </a:p>
          <a:p>
            <a:pPr algn="l" defTabSz="827206">
              <a:lnSpc>
                <a:spcPct val="100000"/>
              </a:lnSpc>
              <a:spcBef>
                <a:spcPts val="0"/>
              </a:spcBef>
              <a:buClr>
                <a:srgbClr val="B01D5F"/>
              </a:buClr>
            </a:pPr>
            <a:r>
              <a:rPr lang="pl-PL" sz="14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Rekomendacja Komitetu: zmiana modelu</a:t>
            </a:r>
          </a:p>
        </p:txBody>
      </p:sp>
      <p:sp>
        <p:nvSpPr>
          <p:cNvPr id="26" name="Symbol zastępczy zawartości 3">
            <a:extLst>
              <a:ext uri="{FF2B5EF4-FFF2-40B4-BE49-F238E27FC236}">
                <a16:creationId xmlns:a16="http://schemas.microsoft.com/office/drawing/2014/main" id="{6B936BCC-B690-4826-83FE-5BC0D13DF908}"/>
              </a:ext>
            </a:extLst>
          </p:cNvPr>
          <p:cNvSpPr txBox="1">
            <a:spLocks/>
          </p:cNvSpPr>
          <p:nvPr/>
        </p:nvSpPr>
        <p:spPr>
          <a:xfrm>
            <a:off x="6106192" y="3717270"/>
            <a:ext cx="536936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27206">
              <a:lnSpc>
                <a:spcPct val="100000"/>
              </a:lnSpc>
              <a:spcBef>
                <a:spcPts val="0"/>
              </a:spcBef>
              <a:buClr>
                <a:srgbClr val="B01D5F"/>
              </a:buClr>
            </a:pPr>
            <a:r>
              <a:rPr lang="pl-PL" sz="1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Uwzględnianie niepokrytego ryzyka kalkulowanego na poziomie grupy energetycznej do wyznaczenia poziomu wpłat podmiotów z tej grupy </a:t>
            </a:r>
          </a:p>
          <a:p>
            <a:pPr algn="l" defTabSz="827206">
              <a:lnSpc>
                <a:spcPct val="100000"/>
              </a:lnSpc>
              <a:spcBef>
                <a:spcPts val="0"/>
              </a:spcBef>
              <a:buClr>
                <a:srgbClr val="B01D5F"/>
              </a:buClr>
            </a:pPr>
            <a:r>
              <a:rPr lang="pl-PL" sz="1400" b="1" dirty="0">
                <a:solidFill>
                  <a:schemeClr val="accent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Rekomendacja Komitetu: brak zmiany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A6D24E-4A63-47E5-948F-E9CCF9AFCD51}"/>
              </a:ext>
            </a:extLst>
          </p:cNvPr>
          <p:cNvGrpSpPr/>
          <p:nvPr/>
        </p:nvGrpSpPr>
        <p:grpSpPr>
          <a:xfrm>
            <a:off x="4271079" y="1114559"/>
            <a:ext cx="3555768" cy="4628881"/>
            <a:chOff x="4271079" y="1114559"/>
            <a:chExt cx="3555768" cy="4628881"/>
          </a:xfrm>
        </p:grpSpPr>
        <p:sp>
          <p:nvSpPr>
            <p:cNvPr id="42" name="Parallelogram 41">
              <a:extLst>
                <a:ext uri="{FF2B5EF4-FFF2-40B4-BE49-F238E27FC236}">
                  <a16:creationId xmlns:a16="http://schemas.microsoft.com/office/drawing/2014/main" id="{6FE0F848-C519-49A6-AC8F-E46E59798330}"/>
                </a:ext>
              </a:extLst>
            </p:cNvPr>
            <p:cNvSpPr/>
            <p:nvPr/>
          </p:nvSpPr>
          <p:spPr>
            <a:xfrm>
              <a:off x="4271079" y="1114559"/>
              <a:ext cx="3555768" cy="4628881"/>
            </a:xfrm>
            <a:prstGeom prst="parallelogram">
              <a:avLst>
                <a:gd name="adj" fmla="val 967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019F1EF-F028-475F-9793-C71336133624}"/>
                </a:ext>
              </a:extLst>
            </p:cNvPr>
            <p:cNvSpPr/>
            <p:nvPr/>
          </p:nvSpPr>
          <p:spPr>
            <a:xfrm>
              <a:off x="7095542" y="1197625"/>
              <a:ext cx="698201" cy="6982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accent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8D6E475-C206-4D2A-A932-59B4C94C60F6}"/>
                </a:ext>
              </a:extLst>
            </p:cNvPr>
            <p:cNvSpPr/>
            <p:nvPr/>
          </p:nvSpPr>
          <p:spPr>
            <a:xfrm>
              <a:off x="7164537" y="1266620"/>
              <a:ext cx="560210" cy="56021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DAB8407-8DCC-4B7A-A07D-FAAA9DCEBD98}"/>
                </a:ext>
              </a:extLst>
            </p:cNvPr>
            <p:cNvSpPr/>
            <p:nvPr/>
          </p:nvSpPr>
          <p:spPr>
            <a:xfrm>
              <a:off x="6193973" y="2444480"/>
              <a:ext cx="698201" cy="6982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accent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29BC6A2-F95E-412D-BDFD-A6B3C508F1CD}"/>
                </a:ext>
              </a:extLst>
            </p:cNvPr>
            <p:cNvSpPr/>
            <p:nvPr/>
          </p:nvSpPr>
          <p:spPr>
            <a:xfrm>
              <a:off x="6262968" y="2513475"/>
              <a:ext cx="560210" cy="56021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B836611-4B4A-4881-B4A3-BD6B8DFF4B15}"/>
                </a:ext>
              </a:extLst>
            </p:cNvPr>
            <p:cNvSpPr/>
            <p:nvPr/>
          </p:nvSpPr>
          <p:spPr>
            <a:xfrm>
              <a:off x="5350762" y="3691335"/>
              <a:ext cx="698201" cy="6982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accent1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0453890-5AD3-4A8A-961F-09E02F4342F1}"/>
                </a:ext>
              </a:extLst>
            </p:cNvPr>
            <p:cNvSpPr/>
            <p:nvPr/>
          </p:nvSpPr>
          <p:spPr>
            <a:xfrm>
              <a:off x="5419757" y="3760330"/>
              <a:ext cx="560210" cy="56021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EE83FF18-F397-4CA8-8AE9-0670B1ECC790}"/>
              </a:ext>
            </a:extLst>
          </p:cNvPr>
          <p:cNvSpPr txBox="1">
            <a:spLocks/>
          </p:cNvSpPr>
          <p:nvPr/>
        </p:nvSpPr>
        <p:spPr>
          <a:xfrm>
            <a:off x="2715141" y="2353480"/>
            <a:ext cx="3639973" cy="980630"/>
          </a:xfrm>
          <a:prstGeom prst="rect">
            <a:avLst/>
          </a:prstGeom>
        </p:spPr>
        <p:txBody>
          <a:bodyPr vert="horz" wrap="square" lIns="0" tIns="58853" rIns="117706" bIns="58853" rtlCol="0">
            <a:sp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7206">
              <a:lnSpc>
                <a:spcPct val="100000"/>
              </a:lnSpc>
              <a:spcBef>
                <a:spcPts val="0"/>
              </a:spcBef>
              <a:buClr>
                <a:srgbClr val="B01D5F"/>
              </a:buClr>
            </a:pPr>
            <a:endParaRPr lang="pl-PL" sz="14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defTabSz="827206">
              <a:lnSpc>
                <a:spcPct val="100000"/>
              </a:lnSpc>
              <a:spcBef>
                <a:spcPts val="0"/>
              </a:spcBef>
              <a:buClr>
                <a:srgbClr val="B01D5F"/>
              </a:buClr>
            </a:pPr>
            <a:r>
              <a:rPr lang="pl-PL" sz="1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Warianty zmian modelu przeanalizowane </a:t>
            </a:r>
            <a:br>
              <a:rPr lang="pl-PL" sz="1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 Komitecie ds. Ryzyka</a:t>
            </a:r>
          </a:p>
          <a:p>
            <a:pPr defTabSz="827206">
              <a:lnSpc>
                <a:spcPct val="100000"/>
              </a:lnSpc>
              <a:spcBef>
                <a:spcPts val="0"/>
              </a:spcBef>
              <a:buClr>
                <a:srgbClr val="B01D5F"/>
              </a:buClr>
            </a:pPr>
            <a:endParaRPr lang="pl-PL" sz="14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5" grpId="0"/>
      <p:bldP spid="2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B301D5-D328-495C-86A2-FB25FB5C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90563"/>
            <a:r>
              <a:rPr lang="pl-PL" dirty="0"/>
              <a:t>Nowy algorytm kalkulacji wpłat </a:t>
            </a:r>
            <a:br>
              <a:rPr lang="pl-PL" dirty="0"/>
            </a:br>
            <a:r>
              <a:rPr lang="pl-PL" dirty="0"/>
              <a:t>na Fundusz Gwarancyjny</a:t>
            </a:r>
            <a:endParaRPr lang="en-GB" dirty="0"/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EE83FF18-F397-4CA8-8AE9-0670B1ECC790}"/>
              </a:ext>
            </a:extLst>
          </p:cNvPr>
          <p:cNvSpPr txBox="1">
            <a:spLocks/>
          </p:cNvSpPr>
          <p:nvPr/>
        </p:nvSpPr>
        <p:spPr>
          <a:xfrm>
            <a:off x="538133" y="1589586"/>
            <a:ext cx="5284616" cy="979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27206">
              <a:lnSpc>
                <a:spcPct val="120000"/>
              </a:lnSpc>
              <a:spcBef>
                <a:spcPts val="905"/>
              </a:spcBef>
              <a:buClr>
                <a:srgbClr val="B01D5F"/>
              </a:buClr>
            </a:pPr>
            <a:r>
              <a:rPr lang="pl-PL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Zmiana zapisów §37 Szczegółowych zasad rozliczeń i rozrachunku </a:t>
            </a:r>
            <a:br>
              <a:rPr lang="pl-PL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Giełdowej Izby Rozrachunkowej</a:t>
            </a:r>
          </a:p>
          <a:p>
            <a:pPr algn="l" defTabSz="827206">
              <a:lnSpc>
                <a:spcPct val="120000"/>
              </a:lnSpc>
              <a:spcBef>
                <a:spcPts val="905"/>
              </a:spcBef>
              <a:buClr>
                <a:srgbClr val="B01D5F"/>
              </a:buClr>
            </a:pPr>
            <a:r>
              <a:rPr lang="pl-PL" sz="1200" dirty="0">
                <a:solidFill>
                  <a:srgbClr val="000000"/>
                </a:solidFill>
                <a:ea typeface="Verdana" panose="020B0604030504040204" pitchFamily="34" charset="0"/>
              </a:rPr>
              <a:t>Data wejścia w życie nowego modelu: </a:t>
            </a:r>
            <a:r>
              <a:rPr lang="pl-PL" sz="1200" b="1" dirty="0">
                <a:solidFill>
                  <a:srgbClr val="000000"/>
                </a:solidFill>
                <a:ea typeface="Verdana" panose="020B0604030504040204" pitchFamily="34" charset="0"/>
              </a:rPr>
              <a:t>1 września 2021 r.</a:t>
            </a:r>
            <a:endParaRPr lang="pl-PL" sz="12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defTabSz="827206">
              <a:lnSpc>
                <a:spcPct val="120000"/>
              </a:lnSpc>
              <a:spcBef>
                <a:spcPts val="905"/>
              </a:spcBef>
              <a:buClr>
                <a:srgbClr val="B01D5F"/>
              </a:buClr>
            </a:pPr>
            <a:r>
              <a:rPr lang="pl-PL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Wprowadzenie nowego pojęcia </a:t>
            </a:r>
            <a:r>
              <a:rPr lang="pl-PL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absolutnego niepokrytego ryzyka, </a:t>
            </a:r>
            <a:br>
              <a:rPr lang="pl-PL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 celów kalkulacji wpłat poszczególnych Członków Izby, wyznaczanego </a:t>
            </a:r>
            <a:br>
              <a:rPr lang="pl-PL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2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zgodnie z poniższym algorytmem:</a:t>
            </a:r>
          </a:p>
          <a:p>
            <a:pPr algn="l" defTabSz="827206">
              <a:lnSpc>
                <a:spcPct val="120000"/>
              </a:lnSpc>
              <a:spcBef>
                <a:spcPts val="905"/>
              </a:spcBef>
              <a:buClr>
                <a:srgbClr val="B01D5F"/>
              </a:buClr>
            </a:pPr>
            <a:endParaRPr lang="pl-PL" sz="1200" b="1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pPr algn="l" defTabSz="827206">
              <a:lnSpc>
                <a:spcPct val="120000"/>
              </a:lnSpc>
              <a:spcBef>
                <a:spcPts val="905"/>
              </a:spcBef>
              <a:buClr>
                <a:srgbClr val="B01D5F"/>
              </a:buClr>
            </a:pPr>
            <a:endParaRPr lang="pl-PL" sz="1200" b="1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pPr algn="l" defTabSz="827206">
              <a:lnSpc>
                <a:spcPct val="120000"/>
              </a:lnSpc>
              <a:spcBef>
                <a:spcPts val="905"/>
              </a:spcBef>
              <a:buClr>
                <a:srgbClr val="B01D5F"/>
              </a:buClr>
            </a:pPr>
            <a:endParaRPr lang="pl-PL" sz="1200" b="1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pPr algn="l" defTabSz="827206">
              <a:lnSpc>
                <a:spcPct val="120000"/>
              </a:lnSpc>
              <a:spcBef>
                <a:spcPts val="905"/>
              </a:spcBef>
              <a:buClr>
                <a:srgbClr val="B01D5F"/>
              </a:buClr>
            </a:pPr>
            <a:endParaRPr lang="pl-PL" sz="12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D32F59CF-3EC5-4FC3-B3F7-3E4831629631}"/>
                  </a:ext>
                </a:extLst>
              </p:cNvPr>
              <p:cNvSpPr/>
              <p:nvPr/>
            </p:nvSpPr>
            <p:spPr>
              <a:xfrm>
                <a:off x="900405" y="3487929"/>
                <a:ext cx="4634088" cy="413511"/>
              </a:xfrm>
              <a:prstGeom prst="rect">
                <a:avLst/>
              </a:prstGeom>
              <a:ln>
                <a:noFill/>
                <a:prstDash val="sysDot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2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𝑵𝑹</m:t>
                          </m:r>
                        </m:e>
                        <m:sub>
                          <m:r>
                            <a:rPr lang="en-GB" sz="2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0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GB" sz="2000" b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𝑺𝑻</m:t>
                          </m:r>
                        </m:e>
                        <m:sub>
                          <m:r>
                            <a:rPr lang="pl-PL" sz="2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l-PL" sz="2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GB" sz="2000" b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pl-PL" sz="2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pl-PL" sz="2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0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GB" sz="2000" b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D32F59CF-3EC5-4FC3-B3F7-3E4831629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05" y="3487929"/>
                <a:ext cx="4634088" cy="4135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  <a:prstDash val="sysDot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70859453-DBBE-43C8-96CD-4FA08F8A3035}"/>
                  </a:ext>
                </a:extLst>
              </p:cNvPr>
              <p:cNvSpPr/>
              <p:nvPr/>
            </p:nvSpPr>
            <p:spPr>
              <a:xfrm>
                <a:off x="538132" y="4173644"/>
                <a:ext cx="5358635" cy="14755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000" b="1" i="1">
                            <a:latin typeface="Cambria Math" panose="02040503050406030204" pitchFamily="18" charset="0"/>
                          </a:rPr>
                          <m:t>𝑺𝑻</m:t>
                        </m:r>
                      </m:e>
                      <m:sub>
                        <m:r>
                          <a:rPr lang="pl-PL" sz="10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l-PL" sz="1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pl-PL" sz="1000" b="1" i="1" dirty="0"/>
                  <a:t> </a:t>
                </a:r>
                <a:r>
                  <a:rPr lang="pl-PL" sz="1000" i="1" dirty="0"/>
                  <a:t>– </a:t>
                </a:r>
                <a:r>
                  <a:rPr lang="pl-PL" sz="1000" dirty="0"/>
                  <a:t>zmiana wyceny pozycji Członka Izby „i” w zakresie transakcji objętych Funduszem Gwarancyjnym w przypadku zaistnienia na rynku warunków skrajnych po zakończeniu dnia „t”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0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pl-PL" sz="10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pl-PL" sz="1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0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l-PL" sz="1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0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pl-PL" sz="1000" b="1" dirty="0"/>
                  <a:t> </a:t>
                </a:r>
                <a:r>
                  <a:rPr lang="pl-PL" sz="1000" dirty="0"/>
                  <a:t>– depozyt wstępny Członka Izby „</a:t>
                </a:r>
                <a:r>
                  <a:rPr lang="pl-PL" sz="1000" i="1" dirty="0"/>
                  <a:t>i</a:t>
                </a:r>
                <a:r>
                  <a:rPr lang="pl-PL" sz="1000" dirty="0"/>
                  <a:t>” dla transakcji objętych Funduszem Gwarancyjnym w dniu „</a:t>
                </a:r>
                <a:r>
                  <a:rPr lang="pl-PL" sz="1000" i="1" dirty="0"/>
                  <a:t>t</a:t>
                </a:r>
                <a:r>
                  <a:rPr lang="pl-PL" sz="1000" dirty="0"/>
                  <a:t>”</a:t>
                </a:r>
                <a:endParaRPr lang="en-GB" sz="1000" dirty="0"/>
              </a:p>
              <a:p>
                <a:pPr>
                  <a:spcBef>
                    <a:spcPts val="600"/>
                  </a:spcBef>
                </a:pPr>
                <a:endParaRPr lang="pl-PL" sz="1000" i="1" dirty="0"/>
              </a:p>
              <a:p>
                <a:pPr>
                  <a:spcBef>
                    <a:spcPts val="600"/>
                  </a:spcBef>
                </a:pPr>
                <a:r>
                  <a:rPr lang="pl-PL" sz="1000" b="1" i="1" dirty="0"/>
                  <a:t>Uwaga:</a:t>
                </a:r>
                <a:r>
                  <a:rPr lang="pl-PL" sz="1000" i="1" dirty="0"/>
                  <a:t> w przypadku podmiotów które mają podpisane umowy kompensacji w ramach grup energetycznych do przeprowadzenia kalkulacji wykorzystuje się wartości depozytów wstępnych </a:t>
                </a:r>
                <a:br>
                  <a:rPr lang="pl-PL" sz="1000" i="1" dirty="0"/>
                </a:br>
                <a:r>
                  <a:rPr lang="pl-PL" sz="1000" i="1" dirty="0"/>
                  <a:t>sprzed kompensacji</a:t>
                </a:r>
                <a:endParaRPr lang="en-GB" sz="1000" i="1" dirty="0"/>
              </a:p>
            </p:txBody>
          </p:sp>
        </mc:Choice>
        <mc:Fallback xmlns=""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70859453-DBBE-43C8-96CD-4FA08F8A3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32" y="4173644"/>
                <a:ext cx="5358635" cy="1475532"/>
              </a:xfrm>
              <a:prstGeom prst="rect">
                <a:avLst/>
              </a:prstGeom>
              <a:blipFill>
                <a:blip r:embed="rId3"/>
                <a:stretch>
                  <a:fillRect l="-1479" t="-2893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C98EDDB-D403-46A1-8F81-CC8148E60ABE}"/>
              </a:ext>
            </a:extLst>
          </p:cNvPr>
          <p:cNvSpPr txBox="1"/>
          <p:nvPr/>
        </p:nvSpPr>
        <p:spPr>
          <a:xfrm>
            <a:off x="538132" y="5973729"/>
            <a:ext cx="4623803" cy="2034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827206">
              <a:lnSpc>
                <a:spcPct val="120000"/>
              </a:lnSpc>
              <a:spcBef>
                <a:spcPts val="905"/>
              </a:spcBef>
              <a:buClr>
                <a:srgbClr val="B01D5F"/>
              </a:buClr>
            </a:pPr>
            <a:r>
              <a:rPr lang="pl-PL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Sposób kalkulacji masy Funduszu Gwarancyjnego nie ulega zmianie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25234B-CF66-445A-A555-54E8BEDDD22D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6B7FDA-850F-408B-A705-310A500A6B97}"/>
                </a:ext>
              </a:extLst>
            </p:cNvPr>
            <p:cNvSpPr/>
            <p:nvPr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Prostokąt 12">
                  <a:extLst>
                    <a:ext uri="{FF2B5EF4-FFF2-40B4-BE49-F238E27FC236}">
                      <a16:creationId xmlns:a16="http://schemas.microsoft.com/office/drawing/2014/main" id="{EC12F8E9-7286-4A09-A720-B5D343A2DA68}"/>
                    </a:ext>
                  </a:extLst>
                </p:cNvPr>
                <p:cNvSpPr/>
                <p:nvPr/>
              </p:nvSpPr>
              <p:spPr>
                <a:xfrm>
                  <a:off x="6613812" y="2118710"/>
                  <a:ext cx="4704027" cy="461024"/>
                </a:xfrm>
                <a:prstGeom prst="rect">
                  <a:avLst/>
                </a:prstGeom>
                <a:ln>
                  <a:noFill/>
                  <a:prstDash val="sysDot"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en-GB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𝑷𝑺𝑭𝑮</m:t>
                                </m:r>
                              </m:e>
                              <m:sub>
                                <m:r>
                                  <a:rPr lang="en-GB" sz="20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GB" sz="20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0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  <m:r>
                              <a:rPr lang="en-GB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en-GB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𝒎𝒂</m:t>
                            </m:r>
                            <m:func>
                              <m:funcPr>
                                <m:ctrlPr>
                                  <a:rPr lang="en-GB" sz="20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GB" sz="20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fName>
                              <m:e>
                                <m:r>
                                  <a:rPr lang="en-GB" sz="20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</m:e>
                            </m:func>
                            <m:sSub>
                              <m:sSubPr>
                                <m:ctrlPr>
                                  <a:rPr lang="en-GB" sz="20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GB" sz="2000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20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  <m:r>
                                      <a:rPr lang="en-GB" sz="2000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𝑵𝑹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GB" sz="20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pl-PL" sz="20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pl-PL" sz="20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  <m:r>
                              <a:rPr lang="en-GB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pl-PL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GB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pl-PL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𝑴𝑾𝑪</m:t>
                            </m:r>
                          </m:e>
                        </m:d>
                      </m:oMath>
                    </m:oMathPara>
                  </a14:m>
                  <a:endParaRPr lang="en-GB" sz="2000" b="1" i="1" dirty="0">
                    <a:solidFill>
                      <a:schemeClr val="accent2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Prostokąt 12">
                  <a:extLst>
                    <a:ext uri="{FF2B5EF4-FFF2-40B4-BE49-F238E27FC236}">
                      <a16:creationId xmlns:a16="http://schemas.microsoft.com/office/drawing/2014/main" id="{EC12F8E9-7286-4A09-A720-B5D343A2DA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3812" y="2118710"/>
                  <a:ext cx="4704027" cy="461024"/>
                </a:xfrm>
                <a:prstGeom prst="rect">
                  <a:avLst/>
                </a:prstGeom>
                <a:blipFill>
                  <a:blip r:embed="rId4"/>
                  <a:stretch>
                    <a:fillRect t="-146667" r="-10492" b="-221333"/>
                  </a:stretch>
                </a:blipFill>
                <a:ln>
                  <a:noFill/>
                  <a:prstDash val="sysDot"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Prostokąt 14">
                  <a:extLst>
                    <a:ext uri="{FF2B5EF4-FFF2-40B4-BE49-F238E27FC236}">
                      <a16:creationId xmlns:a16="http://schemas.microsoft.com/office/drawing/2014/main" id="{3D5F4A1F-DB52-47FD-9C9D-017ACA61A6E5}"/>
                    </a:ext>
                  </a:extLst>
                </p:cNvPr>
                <p:cNvSpPr/>
                <p:nvPr/>
              </p:nvSpPr>
              <p:spPr>
                <a:xfrm>
                  <a:off x="6613812" y="2916204"/>
                  <a:ext cx="4704027" cy="686663"/>
                </a:xfrm>
                <a:prstGeom prst="rect">
                  <a:avLst/>
                </a:prstGeom>
                <a:ln>
                  <a:noFill/>
                  <a:prstDash val="sysDot"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GB" sz="20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pl-PL" sz="20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GB" sz="20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𝑵𝑹</m:t>
                                </m:r>
                              </m:e>
                            </m:bar>
                          </m:e>
                          <m:sub>
                            <m:r>
                              <a:rPr lang="en-GB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GB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GB" sz="20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GB" sz="20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sz="20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GB" sz="20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0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GB" sz="20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sz="2000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  <m:r>
                                      <a:rPr lang="en-GB" sz="2000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𝑵𝑹</m:t>
                                    </m:r>
                                  </m:e>
                                  <m:sub>
                                    <m:r>
                                      <a:rPr lang="en-GB" sz="2000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GB" sz="2000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2000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a:rPr lang="en-GB" sz="20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en-GB" sz="2000" b="1" i="1" dirty="0">
                    <a:solidFill>
                      <a:schemeClr val="accent2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Prostokąt 14">
                  <a:extLst>
                    <a:ext uri="{FF2B5EF4-FFF2-40B4-BE49-F238E27FC236}">
                      <a16:creationId xmlns:a16="http://schemas.microsoft.com/office/drawing/2014/main" id="{3D5F4A1F-DB52-47FD-9C9D-017ACA61A6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3812" y="2916204"/>
                  <a:ext cx="4704027" cy="686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  <a:prstDash val="sysDot"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Prostokąt 15">
                  <a:extLst>
                    <a:ext uri="{FF2B5EF4-FFF2-40B4-BE49-F238E27FC236}">
                      <a16:creationId xmlns:a16="http://schemas.microsoft.com/office/drawing/2014/main" id="{A7BC9083-4C23-40F0-874E-9AA60337720E}"/>
                    </a:ext>
                  </a:extLst>
                </p:cNvPr>
                <p:cNvSpPr/>
                <p:nvPr/>
              </p:nvSpPr>
              <p:spPr>
                <a:xfrm>
                  <a:off x="6378025" y="4173644"/>
                  <a:ext cx="5285232" cy="930126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000" b="1" i="1">
                              <a:latin typeface="Cambria Math" panose="02040503050406030204" pitchFamily="18" charset="0"/>
                            </a:rPr>
                            <m:t>𝑷𝑺𝑭𝑮</m:t>
                          </m:r>
                        </m:e>
                        <m:sub>
                          <m:r>
                            <a:rPr lang="pl-PL" sz="1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l-PL" sz="1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1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a14:m>
                  <a:r>
                    <a:rPr lang="pl-PL" sz="1000" b="1" i="1" dirty="0"/>
                    <a:t> </a:t>
                  </a:r>
                  <a:r>
                    <a:rPr lang="pl-PL" sz="1000" i="1" dirty="0"/>
                    <a:t>– </a:t>
                  </a:r>
                  <a:r>
                    <a:rPr lang="pl-PL" sz="1000" dirty="0"/>
                    <a:t>poziom składki na Fundusz Gwarancyjny przypadającej na Członka Izby „i” na dzień aktualizacji („t”)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pl-PL" sz="1000" b="1" dirty="0"/>
                    <a:t>m</a:t>
                  </a:r>
                  <a:r>
                    <a:rPr lang="pl-PL" sz="1000" dirty="0"/>
                    <a:t> – wartość mnożnika Funduszu Gwarancyjnego na dzień aktualizacji („t”)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pl-PL" sz="1000" b="1" dirty="0"/>
                    <a:t>MWC</a:t>
                  </a:r>
                  <a:r>
                    <a:rPr lang="pl-PL" sz="1000" dirty="0"/>
                    <a:t> – minimalna wpłata do Funduszu Gwarancyjnego ustalona na poziomie każdego </a:t>
                  </a:r>
                  <a:br>
                    <a:rPr lang="pl-PL" sz="1000" dirty="0"/>
                  </a:br>
                  <a:r>
                    <a:rPr lang="pl-PL" sz="1000" dirty="0"/>
                    <a:t>Członka zgodnie z Regulaminem</a:t>
                  </a:r>
                </a:p>
              </p:txBody>
            </p:sp>
          </mc:Choice>
          <mc:Fallback xmlns="">
            <p:sp>
              <p:nvSpPr>
                <p:cNvPr id="16" name="Prostokąt 15">
                  <a:extLst>
                    <a:ext uri="{FF2B5EF4-FFF2-40B4-BE49-F238E27FC236}">
                      <a16:creationId xmlns:a16="http://schemas.microsoft.com/office/drawing/2014/main" id="{A7BC9083-4C23-40F0-874E-9AA6033772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8025" y="4173644"/>
                  <a:ext cx="5285232" cy="930126"/>
                </a:xfrm>
                <a:prstGeom prst="rect">
                  <a:avLst/>
                </a:prstGeom>
                <a:blipFill>
                  <a:blip r:embed="rId6"/>
                  <a:stretch>
                    <a:fillRect l="-1499" t="-4605" b="-789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Symbol zastępczy zawartości 3">
              <a:extLst>
                <a:ext uri="{FF2B5EF4-FFF2-40B4-BE49-F238E27FC236}">
                  <a16:creationId xmlns:a16="http://schemas.microsoft.com/office/drawing/2014/main" id="{F8130220-D819-4D2A-86F0-132B2F942BB9}"/>
                </a:ext>
              </a:extLst>
            </p:cNvPr>
            <p:cNvSpPr txBox="1">
              <a:spLocks/>
            </p:cNvSpPr>
            <p:nvPr/>
          </p:nvSpPr>
          <p:spPr>
            <a:xfrm>
              <a:off x="6378025" y="1589586"/>
              <a:ext cx="5285232" cy="330654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ctr" defTabSz="710397" rtl="0" eaLnBrk="1" latinLnBrk="0" hangingPunct="1">
                <a:lnSpc>
                  <a:spcPct val="90000"/>
                </a:lnSpc>
                <a:spcBef>
                  <a:spcPts val="777"/>
                </a:spcBef>
                <a:buFont typeface="Arial" panose="020B0604020202020204" pitchFamily="34" charset="0"/>
                <a:buNone/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19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5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0397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3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5596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0795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75993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1192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86391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4158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27206">
                <a:lnSpc>
                  <a:spcPct val="120000"/>
                </a:lnSpc>
                <a:spcBef>
                  <a:spcPts val="905"/>
                </a:spcBef>
                <a:buClr>
                  <a:srgbClr val="B01D5F"/>
                </a:buClr>
              </a:pPr>
              <a:r>
                <a:rPr lang="pl-PL" sz="1200" b="1" dirty="0">
                  <a:solidFill>
                    <a:srgbClr val="000000"/>
                  </a:solidFill>
                  <a:ea typeface="Verdana" panose="020B0604030504040204" pitchFamily="34" charset="0"/>
                </a:rPr>
                <a:t>Nowy algorytm kalkulacji wpłat do Funduszu Gwarancyjnego</a:t>
              </a:r>
              <a:endParaRPr lang="pl-PL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3CAE32C-3ECB-43BE-A456-26035E69C03E}"/>
              </a:ext>
            </a:extLst>
          </p:cNvPr>
          <p:cNvSpPr txBox="1"/>
          <p:nvPr/>
        </p:nvSpPr>
        <p:spPr>
          <a:xfrm>
            <a:off x="7543800" y="6451441"/>
            <a:ext cx="41148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r" defTabSz="914400" rtl="0" eaLnBrk="1" latinLnBrk="0" hangingPunct="1"/>
            <a:r>
              <a:rPr lang="pl-PL" sz="1200" kern="1200" dirty="0">
                <a:solidFill>
                  <a:srgbClr val="4F0A41"/>
                </a:solidFill>
                <a:latin typeface="+mn-lt"/>
                <a:ea typeface="+mn-ea"/>
                <a:cs typeface="+mn-cs"/>
              </a:rPr>
              <a:t>IZBA ROZLICZENIOWA GIEŁD TOWAROWYCH S.A. | www.irgit.pl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72FB491-A8EA-49D3-82EA-1040A0594E6C}"/>
              </a:ext>
            </a:extLst>
          </p:cNvPr>
          <p:cNvSpPr/>
          <p:nvPr/>
        </p:nvSpPr>
        <p:spPr>
          <a:xfrm>
            <a:off x="533400" y="358139"/>
            <a:ext cx="559265" cy="5592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accent1"/>
                </a:solidFill>
              </a:rPr>
              <a:t>2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3547CAC-44B5-4585-8049-C8663069F5F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94228" y="351383"/>
            <a:ext cx="890337" cy="283365"/>
          </a:xfrm>
          <a:prstGeom prst="rect">
            <a:avLst/>
          </a:prstGeom>
        </p:spPr>
      </p:pic>
      <p:sp>
        <p:nvSpPr>
          <p:cNvPr id="21" name="Parallelogram 20">
            <a:extLst>
              <a:ext uri="{FF2B5EF4-FFF2-40B4-BE49-F238E27FC236}">
                <a16:creationId xmlns:a16="http://schemas.microsoft.com/office/drawing/2014/main" id="{54ADFCAA-69E6-4FFC-B389-77D36463127D}"/>
              </a:ext>
            </a:extLst>
          </p:cNvPr>
          <p:cNvSpPr/>
          <p:nvPr/>
        </p:nvSpPr>
        <p:spPr>
          <a:xfrm>
            <a:off x="11658600" y="0"/>
            <a:ext cx="533400" cy="556259"/>
          </a:xfrm>
          <a:prstGeom prst="parallelogram">
            <a:avLst>
              <a:gd name="adj" fmla="val 77771"/>
            </a:avLst>
          </a:prstGeom>
          <a:solidFill>
            <a:srgbClr val="B00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98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>
            <a:extLst>
              <a:ext uri="{FF2B5EF4-FFF2-40B4-BE49-F238E27FC236}">
                <a16:creationId xmlns:a16="http://schemas.microsoft.com/office/drawing/2014/main" id="{2EEA14BF-1631-45F6-B5C4-ACB11A078E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040" y="0"/>
            <a:ext cx="8458560" cy="6160286"/>
          </a:xfrm>
          <a:prstGeom prst="parallelogram">
            <a:avLst>
              <a:gd name="adj" fmla="val 74216"/>
            </a:avLst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EFF25F-64BD-41B6-A687-A07802CB2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58138"/>
            <a:ext cx="7940040" cy="556261"/>
          </a:xfrm>
        </p:spPr>
        <p:txBody>
          <a:bodyPr/>
          <a:lstStyle/>
          <a:p>
            <a:pPr marL="690563"/>
            <a:r>
              <a:rPr lang="pl-PL" dirty="0"/>
              <a:t>Konsekwencje zmiany modelu Funduszu Gwarancyjnego dla Giełdowej Izby Rozrachunkowej</a:t>
            </a:r>
            <a:endParaRPr lang="en-GB" dirty="0"/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83394604-498E-4D9B-B784-1B4E2AE36B36}"/>
              </a:ext>
            </a:extLst>
          </p:cNvPr>
          <p:cNvSpPr txBox="1">
            <a:spLocks/>
          </p:cNvSpPr>
          <p:nvPr/>
        </p:nvSpPr>
        <p:spPr>
          <a:xfrm>
            <a:off x="1442118" y="1744418"/>
            <a:ext cx="9221702" cy="4628881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0" indent="0" algn="ctr" defTabSz="710397" rtl="0" eaLnBrk="1" latinLnBrk="0" hangingPunct="1">
              <a:lnSpc>
                <a:spcPct val="90000"/>
              </a:lnSpc>
              <a:spcBef>
                <a:spcPts val="777"/>
              </a:spcBef>
              <a:buFont typeface="Arial" panose="020B0604020202020204" pitchFamily="34" charset="0"/>
              <a:buNone/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19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5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0397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5596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0795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5993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1192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391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1589" indent="0" algn="ctr" defTabSz="710397" rtl="0" eaLnBrk="1" latinLnBrk="0" hangingPunct="1">
              <a:lnSpc>
                <a:spcPct val="90000"/>
              </a:lnSpc>
              <a:spcBef>
                <a:spcPts val="388"/>
              </a:spcBef>
              <a:buFont typeface="Arial" panose="020B0604020202020204" pitchFamily="34" charset="0"/>
              <a:buNone/>
              <a:defRPr sz="12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63392" algn="just">
              <a:lnSpc>
                <a:spcPts val="2060"/>
              </a:lnSpc>
              <a:spcBef>
                <a:spcPts val="0"/>
              </a:spcBef>
            </a:pPr>
            <a:endParaRPr lang="pl-PL" sz="1802" dirty="0">
              <a:solidFill>
                <a:srgbClr val="541F48"/>
              </a:solidFill>
              <a:latin typeface="Myriad Pro" panose="020B0503030403020204" pitchFamily="34" charset="0"/>
              <a:ea typeface="Verdana" panose="020B0604030504040204" pitchFamily="34" charset="0"/>
            </a:endParaRPr>
          </a:p>
        </p:txBody>
      </p:sp>
      <p:sp>
        <p:nvSpPr>
          <p:cNvPr id="112" name="Parallelogram 111">
            <a:extLst>
              <a:ext uri="{FF2B5EF4-FFF2-40B4-BE49-F238E27FC236}">
                <a16:creationId xmlns:a16="http://schemas.microsoft.com/office/drawing/2014/main" id="{C7F0720F-EAEB-4184-8A96-ECE56783006F}"/>
              </a:ext>
            </a:extLst>
          </p:cNvPr>
          <p:cNvSpPr/>
          <p:nvPr/>
        </p:nvSpPr>
        <p:spPr>
          <a:xfrm>
            <a:off x="-5969" y="4144470"/>
            <a:ext cx="2602019" cy="2713529"/>
          </a:xfrm>
          <a:prstGeom prst="parallelogram">
            <a:avLst>
              <a:gd name="adj" fmla="val 777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BDF5CF-4678-478D-A963-158FCD8F0EBE}"/>
              </a:ext>
            </a:extLst>
          </p:cNvPr>
          <p:cNvGrpSpPr/>
          <p:nvPr/>
        </p:nvGrpSpPr>
        <p:grpSpPr>
          <a:xfrm>
            <a:off x="7338040" y="1989499"/>
            <a:ext cx="4936569" cy="1142971"/>
            <a:chOff x="7338040" y="1989499"/>
            <a:chExt cx="4936569" cy="1142971"/>
          </a:xfrm>
        </p:grpSpPr>
        <p:sp>
          <p:nvSpPr>
            <p:cNvPr id="10" name="Symbol zastępczy zawartości 3">
              <a:extLst>
                <a:ext uri="{FF2B5EF4-FFF2-40B4-BE49-F238E27FC236}">
                  <a16:creationId xmlns:a16="http://schemas.microsoft.com/office/drawing/2014/main" id="{EE83FF18-F397-4CA8-8AE9-0670B1ECC790}"/>
                </a:ext>
              </a:extLst>
            </p:cNvPr>
            <p:cNvSpPr txBox="1">
              <a:spLocks/>
            </p:cNvSpPr>
            <p:nvPr/>
          </p:nvSpPr>
          <p:spPr>
            <a:xfrm>
              <a:off x="8473441" y="2345541"/>
              <a:ext cx="3801168" cy="430887"/>
            </a:xfrm>
            <a:prstGeom prst="rect">
              <a:avLst/>
            </a:prstGeom>
          </p:spPr>
          <p:txBody>
            <a:bodyPr vert="horz" wrap="square" lIns="91440" tIns="0" rIns="0" bIns="0" rtlCol="0">
              <a:spAutoFit/>
            </a:bodyPr>
            <a:lstStyle>
              <a:lvl1pPr marL="0" indent="0" algn="ctr" defTabSz="710397" rtl="0" eaLnBrk="1" latinLnBrk="0" hangingPunct="1">
                <a:lnSpc>
                  <a:spcPct val="90000"/>
                </a:lnSpc>
                <a:spcBef>
                  <a:spcPts val="777"/>
                </a:spcBef>
                <a:buFont typeface="Arial" panose="020B0604020202020204" pitchFamily="34" charset="0"/>
                <a:buNone/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19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5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0397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3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5596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0795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75993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1192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86391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4158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27206">
                <a:lnSpc>
                  <a:spcPct val="100000"/>
                </a:lnSpc>
                <a:spcBef>
                  <a:spcPts val="905"/>
                </a:spcBef>
                <a:buClr>
                  <a:srgbClr val="B01D5F"/>
                </a:buClr>
              </a:pPr>
              <a:r>
                <a:rPr lang="pl-PL" sz="1400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Niższa zmienność wpłat poszczególnych Członków Izby do Funduszu Gwarancyjnego</a:t>
              </a:r>
            </a:p>
          </p:txBody>
        </p: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90993361-3B5B-4A79-AC8A-28FFF56D46B7}"/>
                </a:ext>
              </a:extLst>
            </p:cNvPr>
            <p:cNvGrpSpPr/>
            <p:nvPr/>
          </p:nvGrpSpPr>
          <p:grpSpPr>
            <a:xfrm>
              <a:off x="7338040" y="1989499"/>
              <a:ext cx="1142971" cy="1142971"/>
              <a:chOff x="7713998" y="1782368"/>
              <a:chExt cx="1142971" cy="1142971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F482D80-CF14-421E-98B8-1CC488B5073C}"/>
                  </a:ext>
                </a:extLst>
              </p:cNvPr>
              <p:cNvSpPr/>
              <p:nvPr/>
            </p:nvSpPr>
            <p:spPr>
              <a:xfrm>
                <a:off x="7713998" y="1782368"/>
                <a:ext cx="1142971" cy="11429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9AA8951-E847-41AB-9538-ABEEDD5B8295}"/>
                  </a:ext>
                </a:extLst>
              </p:cNvPr>
              <p:cNvSpPr/>
              <p:nvPr/>
            </p:nvSpPr>
            <p:spPr>
              <a:xfrm>
                <a:off x="7826945" y="1895315"/>
                <a:ext cx="917077" cy="917076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115" name="Graphic 114">
                <a:extLst>
                  <a:ext uri="{FF2B5EF4-FFF2-40B4-BE49-F238E27FC236}">
                    <a16:creationId xmlns:a16="http://schemas.microsoft.com/office/drawing/2014/main" id="{F7204008-659B-4893-8EA7-5226734FB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5400000">
                <a:off x="8016973" y="2165896"/>
                <a:ext cx="537021" cy="375914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CB8F16-8F68-4C2B-A437-202FA3609482}"/>
              </a:ext>
            </a:extLst>
          </p:cNvPr>
          <p:cNvGrpSpPr/>
          <p:nvPr/>
        </p:nvGrpSpPr>
        <p:grpSpPr>
          <a:xfrm>
            <a:off x="6259843" y="3383122"/>
            <a:ext cx="4516924" cy="1142971"/>
            <a:chOff x="6259843" y="3383122"/>
            <a:chExt cx="4516924" cy="1142971"/>
          </a:xfrm>
        </p:grpSpPr>
        <p:sp>
          <p:nvSpPr>
            <p:cNvPr id="91" name="Symbol zastępczy zawartości 3">
              <a:extLst>
                <a:ext uri="{FF2B5EF4-FFF2-40B4-BE49-F238E27FC236}">
                  <a16:creationId xmlns:a16="http://schemas.microsoft.com/office/drawing/2014/main" id="{E32AA5F4-0B12-4A68-87C6-D7A0C63C13EF}"/>
                </a:ext>
              </a:extLst>
            </p:cNvPr>
            <p:cNvSpPr txBox="1">
              <a:spLocks/>
            </p:cNvSpPr>
            <p:nvPr/>
          </p:nvSpPr>
          <p:spPr>
            <a:xfrm>
              <a:off x="7387292" y="3739164"/>
              <a:ext cx="3389475" cy="430887"/>
            </a:xfrm>
            <a:prstGeom prst="rect">
              <a:avLst/>
            </a:prstGeom>
          </p:spPr>
          <p:txBody>
            <a:bodyPr vert="horz" wrap="square" lIns="91440" tIns="0" rIns="0" bIns="0" rtlCol="0">
              <a:spAutoFit/>
            </a:bodyPr>
            <a:lstStyle>
              <a:lvl1pPr marL="0" indent="0" algn="ctr" defTabSz="710397" rtl="0" eaLnBrk="1" latinLnBrk="0" hangingPunct="1">
                <a:lnSpc>
                  <a:spcPct val="90000"/>
                </a:lnSpc>
                <a:spcBef>
                  <a:spcPts val="777"/>
                </a:spcBef>
                <a:buFont typeface="Arial" panose="020B0604020202020204" pitchFamily="34" charset="0"/>
                <a:buNone/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19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5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0397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3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5596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0795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75993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1192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86391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4158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27206">
                <a:lnSpc>
                  <a:spcPct val="100000"/>
                </a:lnSpc>
                <a:spcBef>
                  <a:spcPts val="905"/>
                </a:spcBef>
                <a:buClr>
                  <a:srgbClr val="B01D5F"/>
                </a:buClr>
              </a:pPr>
              <a:r>
                <a:rPr lang="pl-PL" sz="1400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Ułatwienie prognozowania poziomu wpłat do Funduszu Gwarancyjnego</a:t>
              </a:r>
            </a:p>
          </p:txBody>
        </p: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516C3869-2420-43E0-BD7D-A5535966659C}"/>
                </a:ext>
              </a:extLst>
            </p:cNvPr>
            <p:cNvGrpSpPr/>
            <p:nvPr/>
          </p:nvGrpSpPr>
          <p:grpSpPr>
            <a:xfrm>
              <a:off x="6259843" y="3383122"/>
              <a:ext cx="1142971" cy="1142971"/>
              <a:chOff x="6383855" y="3200468"/>
              <a:chExt cx="1142971" cy="1142971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BF0539E1-0C3B-4FF0-8B0F-498EAC495ECD}"/>
                  </a:ext>
                </a:extLst>
              </p:cNvPr>
              <p:cNvSpPr/>
              <p:nvPr/>
            </p:nvSpPr>
            <p:spPr>
              <a:xfrm>
                <a:off x="6383855" y="3200468"/>
                <a:ext cx="1142971" cy="11429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AF988042-8F91-4F4C-9DDB-39141A34FB2D}"/>
                  </a:ext>
                </a:extLst>
              </p:cNvPr>
              <p:cNvSpPr/>
              <p:nvPr/>
            </p:nvSpPr>
            <p:spPr>
              <a:xfrm>
                <a:off x="6496802" y="3313415"/>
                <a:ext cx="917077" cy="917076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119" name="Graphic 118">
                <a:extLst>
                  <a:ext uri="{FF2B5EF4-FFF2-40B4-BE49-F238E27FC236}">
                    <a16:creationId xmlns:a16="http://schemas.microsoft.com/office/drawing/2014/main" id="{7133FD06-A7E4-422A-B0E3-19CEAC701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648275" y="3461755"/>
                <a:ext cx="614131" cy="620397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9476DAE-92C5-4BE0-884A-96961B2E4913}"/>
              </a:ext>
            </a:extLst>
          </p:cNvPr>
          <p:cNvGrpSpPr/>
          <p:nvPr/>
        </p:nvGrpSpPr>
        <p:grpSpPr>
          <a:xfrm>
            <a:off x="5181646" y="4776746"/>
            <a:ext cx="6404778" cy="1142971"/>
            <a:chOff x="5181646" y="4776746"/>
            <a:chExt cx="6404778" cy="1142971"/>
          </a:xfrm>
        </p:grpSpPr>
        <p:sp>
          <p:nvSpPr>
            <p:cNvPr id="92" name="Symbol zastępczy zawartości 3">
              <a:extLst>
                <a:ext uri="{FF2B5EF4-FFF2-40B4-BE49-F238E27FC236}">
                  <a16:creationId xmlns:a16="http://schemas.microsoft.com/office/drawing/2014/main" id="{E6327E8A-85A6-47FB-A2C9-C24F58FEDC6F}"/>
                </a:ext>
              </a:extLst>
            </p:cNvPr>
            <p:cNvSpPr txBox="1">
              <a:spLocks/>
            </p:cNvSpPr>
            <p:nvPr/>
          </p:nvSpPr>
          <p:spPr>
            <a:xfrm>
              <a:off x="6312623" y="5025066"/>
              <a:ext cx="5273801" cy="646331"/>
            </a:xfrm>
            <a:prstGeom prst="rect">
              <a:avLst/>
            </a:prstGeom>
          </p:spPr>
          <p:txBody>
            <a:bodyPr vert="horz" wrap="square" lIns="91440" tIns="0" rIns="0" bIns="0" rtlCol="0">
              <a:spAutoFit/>
            </a:bodyPr>
            <a:lstStyle>
              <a:lvl1pPr marL="0" indent="0" algn="ctr" defTabSz="710397" rtl="0" eaLnBrk="1" latinLnBrk="0" hangingPunct="1">
                <a:lnSpc>
                  <a:spcPct val="90000"/>
                </a:lnSpc>
                <a:spcBef>
                  <a:spcPts val="777"/>
                </a:spcBef>
                <a:buFont typeface="Arial" panose="020B0604020202020204" pitchFamily="34" charset="0"/>
                <a:buNone/>
                <a:defRPr sz="18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519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5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0397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3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5596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0795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75993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1192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86391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41589" indent="0" algn="ctr" defTabSz="710397" rtl="0" eaLnBrk="1" latinLnBrk="0" hangingPunct="1">
                <a:lnSpc>
                  <a:spcPct val="90000"/>
                </a:lnSpc>
                <a:spcBef>
                  <a:spcPts val="388"/>
                </a:spcBef>
                <a:buFont typeface="Arial" panose="020B0604020202020204" pitchFamily="34" charset="0"/>
                <a:buNone/>
                <a:defRPr sz="124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27206">
                <a:lnSpc>
                  <a:spcPct val="100000"/>
                </a:lnSpc>
                <a:spcBef>
                  <a:spcPts val="905"/>
                </a:spcBef>
                <a:buClr>
                  <a:srgbClr val="B01D5F"/>
                </a:buClr>
              </a:pPr>
              <a:r>
                <a:rPr lang="pl-PL" sz="1400" dirty="0">
                  <a:solidFill>
                    <a:srgbClr val="000000"/>
                  </a:solidFill>
                  <a:latin typeface="Myriad Pro" panose="020B0503030403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Ograniczenie procykliczności – poziom wpłaty danego podmiotu będzie w mniejszym stopniu skorelowany z jego aktualną sytuacją rynkową mierzoną poziomem depozytów uzupełniających</a:t>
              </a:r>
            </a:p>
          </p:txBody>
        </p:sp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1D1383F6-7084-4DC6-A9A9-185ACC68A2ED}"/>
                </a:ext>
              </a:extLst>
            </p:cNvPr>
            <p:cNvGrpSpPr/>
            <p:nvPr/>
          </p:nvGrpSpPr>
          <p:grpSpPr>
            <a:xfrm>
              <a:off x="5181646" y="4776746"/>
              <a:ext cx="1142971" cy="1142971"/>
              <a:chOff x="5099065" y="4776746"/>
              <a:chExt cx="1142971" cy="1142971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C2FA6CD5-0EE4-47FA-BCB3-5CBC579D1041}"/>
                  </a:ext>
                </a:extLst>
              </p:cNvPr>
              <p:cNvSpPr/>
              <p:nvPr/>
            </p:nvSpPr>
            <p:spPr>
              <a:xfrm>
                <a:off x="5099065" y="4776746"/>
                <a:ext cx="1142971" cy="11429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120F75BA-3C2D-42A0-9624-CD63BF107383}"/>
                  </a:ext>
                </a:extLst>
              </p:cNvPr>
              <p:cNvSpPr/>
              <p:nvPr/>
            </p:nvSpPr>
            <p:spPr>
              <a:xfrm>
                <a:off x="5216368" y="4889694"/>
                <a:ext cx="917077" cy="917076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1024" name="Group 1023">
                <a:extLst>
                  <a:ext uri="{FF2B5EF4-FFF2-40B4-BE49-F238E27FC236}">
                    <a16:creationId xmlns:a16="http://schemas.microsoft.com/office/drawing/2014/main" id="{4E203B5C-A616-4E7D-9AC2-9002DBD08A0A}"/>
                  </a:ext>
                </a:extLst>
              </p:cNvPr>
              <p:cNvGrpSpPr/>
              <p:nvPr/>
            </p:nvGrpSpPr>
            <p:grpSpPr>
              <a:xfrm rot="2615106">
                <a:off x="5402730" y="5076056"/>
                <a:ext cx="544352" cy="544352"/>
                <a:chOff x="3441014" y="5471638"/>
                <a:chExt cx="758357" cy="758357"/>
              </a:xfrm>
            </p:grpSpPr>
            <p:sp>
              <p:nvSpPr>
                <p:cNvPr id="127" name="Arc 126">
                  <a:extLst>
                    <a:ext uri="{FF2B5EF4-FFF2-40B4-BE49-F238E27FC236}">
                      <a16:creationId xmlns:a16="http://schemas.microsoft.com/office/drawing/2014/main" id="{C4B2C993-978F-42EE-A127-55D52CFD3D24}"/>
                    </a:ext>
                  </a:extLst>
                </p:cNvPr>
                <p:cNvSpPr/>
                <p:nvPr/>
              </p:nvSpPr>
              <p:spPr>
                <a:xfrm rot="16200000">
                  <a:off x="3441014" y="5471638"/>
                  <a:ext cx="758357" cy="758357"/>
                </a:xfrm>
                <a:prstGeom prst="arc">
                  <a:avLst>
                    <a:gd name="adj1" fmla="val 11437878"/>
                    <a:gd name="adj2" fmla="val 0"/>
                  </a:avLst>
                </a:prstGeom>
                <a:ln w="19050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9" name="Arc 128">
                  <a:extLst>
                    <a:ext uri="{FF2B5EF4-FFF2-40B4-BE49-F238E27FC236}">
                      <a16:creationId xmlns:a16="http://schemas.microsoft.com/office/drawing/2014/main" id="{1025EFF9-1B50-449F-A93E-87B0E7B1D008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441014" y="5471638"/>
                  <a:ext cx="758357" cy="758357"/>
                </a:xfrm>
                <a:prstGeom prst="arc">
                  <a:avLst>
                    <a:gd name="adj1" fmla="val 11314758"/>
                    <a:gd name="adj2" fmla="val 0"/>
                  </a:avLst>
                </a:prstGeom>
                <a:ln w="19050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sp>
        <p:nvSpPr>
          <p:cNvPr id="135" name="Oval 134">
            <a:extLst>
              <a:ext uri="{FF2B5EF4-FFF2-40B4-BE49-F238E27FC236}">
                <a16:creationId xmlns:a16="http://schemas.microsoft.com/office/drawing/2014/main" id="{67B312CC-AA6E-45FB-8677-FF7F5655DEFF}"/>
              </a:ext>
            </a:extLst>
          </p:cNvPr>
          <p:cNvSpPr/>
          <p:nvPr/>
        </p:nvSpPr>
        <p:spPr>
          <a:xfrm>
            <a:off x="533400" y="358139"/>
            <a:ext cx="559265" cy="55926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accent1"/>
                </a:solidFill>
              </a:rPr>
              <a:t>3</a:t>
            </a:r>
            <a:endParaRPr lang="en-GB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6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643897"/>
      </p:ext>
    </p:extLst>
  </p:cSld>
  <p:clrMapOvr>
    <a:masterClrMapping/>
  </p:clrMapOvr>
</p:sld>
</file>

<file path=ppt/theme/theme1.xml><?xml version="1.0" encoding="utf-8"?>
<a:theme xmlns:a="http://schemas.openxmlformats.org/drawingml/2006/main" name="IRGiT">
  <a:themeElements>
    <a:clrScheme name="IRGiT">
      <a:dk1>
        <a:srgbClr val="36383D"/>
      </a:dk1>
      <a:lt1>
        <a:sysClr val="window" lastClr="FFFFFF"/>
      </a:lt1>
      <a:dk2>
        <a:srgbClr val="36383D"/>
      </a:dk2>
      <a:lt2>
        <a:srgbClr val="FFFFFF"/>
      </a:lt2>
      <a:accent1>
        <a:srgbClr val="1E5C3D"/>
      </a:accent1>
      <a:accent2>
        <a:srgbClr val="4EC775"/>
      </a:accent2>
      <a:accent3>
        <a:srgbClr val="A3A7A8"/>
      </a:accent3>
      <a:accent4>
        <a:srgbClr val="F5F5F5"/>
      </a:accent4>
      <a:accent5>
        <a:srgbClr val="3D8F7F"/>
      </a:accent5>
      <a:accent6>
        <a:srgbClr val="7BC7B9"/>
      </a:accent6>
      <a:hlink>
        <a:srgbClr val="8B9091"/>
      </a:hlink>
      <a:folHlink>
        <a:srgbClr val="C4C4C4"/>
      </a:folHlink>
    </a:clrScheme>
    <a:fontScheme name="IRGi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492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Myriad Pro</vt:lpstr>
      <vt:lpstr>Arial</vt:lpstr>
      <vt:lpstr>Cambria Math</vt:lpstr>
      <vt:lpstr>IRGiT</vt:lpstr>
      <vt:lpstr>PowerPoint Presentation</vt:lpstr>
      <vt:lpstr>Zmiany w modelu  naliczania wpłat do  Funduszu Gwarancyjnego</vt:lpstr>
      <vt:lpstr>Agenda</vt:lpstr>
      <vt:lpstr>Przegląd modelu Funduszu Gwarancyjnego</vt:lpstr>
      <vt:lpstr>Przegląd modelu Funduszu Gwarancyjnego</vt:lpstr>
      <vt:lpstr>Przegląd modelu Funduszu Gwarancyjnego realizowany na Komitecie ds. Ryzyka</vt:lpstr>
      <vt:lpstr>Nowy algorytm kalkulacji wpłat  na Fundusz Gwarancyjny</vt:lpstr>
      <vt:lpstr>Konsekwencje zmiany modelu Funduszu Gwarancyjnego dla Giełdowej Izby Rozrachunkowej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 Furmanek</dc:creator>
  <cp:lastModifiedBy>rsrubkowski@gmail.com</cp:lastModifiedBy>
  <cp:revision>26</cp:revision>
  <dcterms:created xsi:type="dcterms:W3CDTF">2021-07-19T19:30:00Z</dcterms:created>
  <dcterms:modified xsi:type="dcterms:W3CDTF">2021-09-01T13:18:59Z</dcterms:modified>
</cp:coreProperties>
</file>